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57" r:id="rId3"/>
    <p:sldId id="263" r:id="rId4"/>
    <p:sldId id="258" r:id="rId5"/>
    <p:sldId id="264" r:id="rId6"/>
    <p:sldId id="313" r:id="rId7"/>
    <p:sldId id="314" r:id="rId8"/>
    <p:sldId id="315" r:id="rId9"/>
    <p:sldId id="317" r:id="rId10"/>
    <p:sldId id="318" r:id="rId11"/>
    <p:sldId id="259" r:id="rId12"/>
    <p:sldId id="300" r:id="rId13"/>
    <p:sldId id="302" r:id="rId14"/>
    <p:sldId id="301" r:id="rId15"/>
    <p:sldId id="319" r:id="rId16"/>
    <p:sldId id="320" r:id="rId17"/>
    <p:sldId id="305" r:id="rId18"/>
    <p:sldId id="306" r:id="rId19"/>
    <p:sldId id="307" r:id="rId20"/>
    <p:sldId id="309" r:id="rId21"/>
    <p:sldId id="308" r:id="rId22"/>
    <p:sldId id="310" r:id="rId23"/>
    <p:sldId id="289" r:id="rId24"/>
    <p:sldId id="261" r:id="rId25"/>
    <p:sldId id="290" r:id="rId26"/>
    <p:sldId id="291" r:id="rId27"/>
    <p:sldId id="299" r:id="rId28"/>
    <p:sldId id="303" r:id="rId29"/>
    <p:sldId id="292" r:id="rId30"/>
    <p:sldId id="294" r:id="rId31"/>
    <p:sldId id="295" r:id="rId32"/>
    <p:sldId id="296" r:id="rId33"/>
    <p:sldId id="297" r:id="rId34"/>
    <p:sldId id="298" r:id="rId35"/>
    <p:sldId id="293" r:id="rId36"/>
    <p:sldId id="311" r:id="rId37"/>
    <p:sldId id="265" r:id="rId38"/>
    <p:sldId id="312" r:id="rId39"/>
    <p:sldId id="323" r:id="rId40"/>
    <p:sldId id="266" r:id="rId41"/>
    <p:sldId id="279" r:id="rId42"/>
    <p:sldId id="280" r:id="rId43"/>
    <p:sldId id="281" r:id="rId44"/>
    <p:sldId id="284" r:id="rId45"/>
    <p:sldId id="288" r:id="rId46"/>
    <p:sldId id="322" r:id="rId47"/>
    <p:sldId id="321" r:id="rId48"/>
    <p:sldId id="316" r:id="rId49"/>
    <p:sldId id="285" r:id="rId50"/>
    <p:sldId id="286" r:id="rId51"/>
    <p:sldId id="282" r:id="rId52"/>
    <p:sldId id="287" r:id="rId53"/>
    <p:sldId id="324" r:id="rId54"/>
    <p:sldId id="327" r:id="rId55"/>
    <p:sldId id="328" r:id="rId56"/>
    <p:sldId id="32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41" autoAdjust="0"/>
  </p:normalViewPr>
  <p:slideViewPr>
    <p:cSldViewPr>
      <p:cViewPr varScale="1">
        <p:scale>
          <a:sx n="62" d="100"/>
          <a:sy n="62" d="100"/>
        </p:scale>
        <p:origin x="-1512" y="-78"/>
      </p:cViewPr>
      <p:guideLst>
        <p:guide orient="horz" pos="2160"/>
        <p:guide pos="2880"/>
      </p:guideLst>
    </p:cSldViewPr>
  </p:slideViewPr>
  <p:notesTextViewPr>
    <p:cViewPr>
      <p:scale>
        <a:sx n="1" d="1"/>
        <a:sy n="1" d="1"/>
      </p:scale>
      <p:origin x="0" y="0"/>
    </p:cViewPr>
  </p:notesTextViewPr>
  <p:sorterViewPr>
    <p:cViewPr>
      <p:scale>
        <a:sx n="100" d="100"/>
        <a:sy n="100" d="100"/>
      </p:scale>
      <p:origin x="0" y="6942"/>
    </p:cViewPr>
  </p:sorterViewPr>
  <p:notesViewPr>
    <p:cSldViewPr>
      <p:cViewPr varScale="1">
        <p:scale>
          <a:sx n="50" d="100"/>
          <a:sy n="50" d="100"/>
        </p:scale>
        <p:origin x="-29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136BF5-8B16-41A8-B08B-FBE448BD55C0}" type="slidenum">
              <a:rPr lang="en-CA" smtClean="0"/>
              <a:t>‹#›</a:t>
            </a:fld>
            <a:endParaRPr lang="en-CA" dirty="0"/>
          </a:p>
        </p:txBody>
      </p:sp>
      <p:pic>
        <p:nvPicPr>
          <p:cNvPr id="6" name="Picture 2"/>
          <p:cNvPicPr>
            <a:picLocks noChangeAspect="1" noChangeArrowheads="1"/>
          </p:cNvPicPr>
          <p:nvPr/>
        </p:nvPicPr>
        <p:blipFill>
          <a:blip r:embed="rId2"/>
          <a:srcRect l="10869" t="17346" r="5074" b="7143"/>
          <a:stretch>
            <a:fillRect/>
          </a:stretch>
        </p:blipFill>
        <p:spPr bwMode="auto">
          <a:xfrm>
            <a:off x="4876799" y="254000"/>
            <a:ext cx="1363663" cy="431800"/>
          </a:xfrm>
          <a:prstGeom prst="rect">
            <a:avLst/>
          </a:prstGeom>
          <a:noFill/>
          <a:ln w="9525">
            <a:noFill/>
            <a:miter lim="800000"/>
            <a:headEnd/>
            <a:tailEnd/>
          </a:ln>
        </p:spPr>
      </p:pic>
      <p:sp>
        <p:nvSpPr>
          <p:cNvPr id="7" name="TextBox 6"/>
          <p:cNvSpPr txBox="1"/>
          <p:nvPr/>
        </p:nvSpPr>
        <p:spPr>
          <a:xfrm>
            <a:off x="533400" y="224135"/>
            <a:ext cx="3581400" cy="461665"/>
          </a:xfrm>
          <a:prstGeom prst="rect">
            <a:avLst/>
          </a:prstGeom>
          <a:noFill/>
        </p:spPr>
        <p:txBody>
          <a:bodyPr wrap="square" rtlCol="0">
            <a:spAutoFit/>
          </a:bodyPr>
          <a:lstStyle/>
          <a:p>
            <a:r>
              <a:rPr lang="en-CA" sz="2400" dirty="0" smtClean="0">
                <a:solidFill>
                  <a:srgbClr val="0000FF"/>
                </a:solidFill>
                <a:latin typeface="Arial Black" panose="020B0A04020102020204" pitchFamily="34" charset="0"/>
              </a:rPr>
              <a:t>Robotic Assurance</a:t>
            </a:r>
            <a:endParaRPr lang="en-CA" sz="2400" dirty="0">
              <a:solidFill>
                <a:srgbClr val="0000FF"/>
              </a:solidFill>
              <a:latin typeface="Arial Black" panose="020B0A04020102020204" pitchFamily="34" charset="0"/>
            </a:endParaRPr>
          </a:p>
        </p:txBody>
      </p:sp>
      <p:sp>
        <p:nvSpPr>
          <p:cNvPr id="8" name="TextBox 7"/>
          <p:cNvSpPr txBox="1"/>
          <p:nvPr/>
        </p:nvSpPr>
        <p:spPr>
          <a:xfrm>
            <a:off x="2590800" y="8867001"/>
            <a:ext cx="1943100" cy="276999"/>
          </a:xfrm>
          <a:prstGeom prst="rect">
            <a:avLst/>
          </a:prstGeom>
          <a:noFill/>
        </p:spPr>
        <p:txBody>
          <a:bodyPr wrap="square" rtlCol="0">
            <a:spAutoFit/>
          </a:bodyPr>
          <a:lstStyle/>
          <a:p>
            <a:r>
              <a:rPr lang="en-CA" sz="1200" dirty="0" smtClean="0">
                <a:latin typeface="Arial" panose="020B0604020202020204" pitchFamily="34" charset="0"/>
                <a:cs typeface="Arial" panose="020B0604020202020204" pitchFamily="34" charset="0"/>
              </a:rPr>
              <a:t>©  2013 Robert G Parker</a:t>
            </a:r>
            <a:endParaRPr lang="en-CA" sz="1200" dirty="0">
              <a:latin typeface="Arial" panose="020B0604020202020204" pitchFamily="34" charset="0"/>
              <a:cs typeface="Arial" panose="020B0604020202020204" pitchFamily="34" charset="0"/>
            </a:endParaRPr>
          </a:p>
        </p:txBody>
      </p:sp>
      <p:sp>
        <p:nvSpPr>
          <p:cNvPr id="9" name="TextBox 8"/>
          <p:cNvSpPr txBox="1"/>
          <p:nvPr/>
        </p:nvSpPr>
        <p:spPr>
          <a:xfrm>
            <a:off x="533400" y="8867001"/>
            <a:ext cx="1447800" cy="276999"/>
          </a:xfrm>
          <a:prstGeom prst="rect">
            <a:avLst/>
          </a:prstGeom>
          <a:noFill/>
        </p:spPr>
        <p:txBody>
          <a:bodyPr wrap="square" rtlCol="0">
            <a:spAutoFit/>
          </a:bodyPr>
          <a:lstStyle/>
          <a:p>
            <a:r>
              <a:rPr lang="en-CA" sz="1200" dirty="0" smtClean="0">
                <a:latin typeface="Arial" panose="020B0604020202020204" pitchFamily="34" charset="0"/>
                <a:cs typeface="Arial" panose="020B0604020202020204" pitchFamily="34" charset="0"/>
              </a:rPr>
              <a:t>October 4,2013</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720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CA4DD-5E1F-4D1B-87B4-CD92E1B80A8D}" type="datetimeFigureOut">
              <a:rPr lang="en-CA" smtClean="0"/>
              <a:t>04/10/2013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E923F-3002-4E12-9157-281C2065C2C6}" type="slidenum">
              <a:rPr lang="en-CA" smtClean="0"/>
              <a:t>‹#›</a:t>
            </a:fld>
            <a:endParaRPr lang="en-CA"/>
          </a:p>
        </p:txBody>
      </p:sp>
    </p:spTree>
    <p:extLst>
      <p:ext uri="{BB962C8B-B14F-4D97-AF65-F5344CB8AC3E}">
        <p14:creationId xmlns:p14="http://schemas.microsoft.com/office/powerpoint/2010/main" val="426391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E923F-3002-4E12-9157-281C2065C2C6}" type="slidenum">
              <a:rPr lang="en-CA" smtClean="0"/>
              <a:t>12</a:t>
            </a:fld>
            <a:endParaRPr lang="en-CA"/>
          </a:p>
        </p:txBody>
      </p:sp>
    </p:spTree>
    <p:extLst>
      <p:ext uri="{BB962C8B-B14F-4D97-AF65-F5344CB8AC3E}">
        <p14:creationId xmlns:p14="http://schemas.microsoft.com/office/powerpoint/2010/main" val="282581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9989322-DD1C-4900-80C9-0ACFD197B2F6}" type="datetimeFigureOut">
              <a:rPr lang="en-CA" smtClean="0"/>
              <a:t>04/10/2013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383118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9989322-DD1C-4900-80C9-0ACFD197B2F6}" type="datetimeFigureOut">
              <a:rPr lang="en-CA" smtClean="0"/>
              <a:t>04/10/2013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198378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9989322-DD1C-4900-80C9-0ACFD197B2F6}" type="datetimeFigureOut">
              <a:rPr lang="en-CA" smtClean="0"/>
              <a:t>04/10/2013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111227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9989322-DD1C-4900-80C9-0ACFD197B2F6}" type="datetimeFigureOut">
              <a:rPr lang="en-CA" smtClean="0"/>
              <a:t>04/10/2013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165883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89322-DD1C-4900-80C9-0ACFD197B2F6}" type="datetimeFigureOut">
              <a:rPr lang="en-CA" smtClean="0"/>
              <a:t>04/10/2013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230509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9989322-DD1C-4900-80C9-0ACFD197B2F6}" type="datetimeFigureOut">
              <a:rPr lang="en-CA" smtClean="0"/>
              <a:t>04/10/2013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176935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9989322-DD1C-4900-80C9-0ACFD197B2F6}" type="datetimeFigureOut">
              <a:rPr lang="en-CA" smtClean="0"/>
              <a:t>04/10/2013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413216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9989322-DD1C-4900-80C9-0ACFD197B2F6}" type="datetimeFigureOut">
              <a:rPr lang="en-CA" smtClean="0"/>
              <a:t>04/10/2013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373796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28600" y="6377404"/>
            <a:ext cx="838200" cy="338554"/>
          </a:xfrm>
          <a:prstGeom prst="rect">
            <a:avLst/>
          </a:prstGeom>
          <a:noFill/>
        </p:spPr>
        <p:txBody>
          <a:bodyPr wrap="square" rtlCol="0">
            <a:spAutoFit/>
          </a:bodyPr>
          <a:lstStyle/>
          <a:p>
            <a:r>
              <a:rPr lang="en-CA" sz="1600" b="1" dirty="0" smtClean="0">
                <a:solidFill>
                  <a:schemeClr val="bg1"/>
                </a:solidFill>
                <a:latin typeface="Arial" panose="020B0604020202020204" pitchFamily="34" charset="0"/>
                <a:cs typeface="Arial" panose="020B0604020202020204" pitchFamily="34" charset="0"/>
              </a:rPr>
              <a:t>S - </a:t>
            </a:r>
            <a:fld id="{6C318FCD-B66B-4303-9BD8-56EDAA2E0814}" type="slidenum">
              <a:rPr lang="en-CA" sz="1600" b="1" smtClean="0">
                <a:solidFill>
                  <a:schemeClr val="bg1"/>
                </a:solidFill>
                <a:latin typeface="Arial" panose="020B0604020202020204" pitchFamily="34" charset="0"/>
                <a:cs typeface="Arial" panose="020B0604020202020204" pitchFamily="34" charset="0"/>
              </a:rPr>
              <a:t>‹#›</a:t>
            </a:fld>
            <a:endParaRPr lang="en-CA" sz="1600" b="1" dirty="0">
              <a:solidFill>
                <a:schemeClr val="bg1"/>
              </a:solidFill>
              <a:latin typeface="Arial" panose="020B0604020202020204" pitchFamily="34" charset="0"/>
              <a:cs typeface="Arial" panose="020B0604020202020204" pitchFamily="34" charset="0"/>
            </a:endParaRPr>
          </a:p>
        </p:txBody>
      </p:sp>
      <p:sp>
        <p:nvSpPr>
          <p:cNvPr id="6" name="TextBox 5"/>
          <p:cNvSpPr txBox="1"/>
          <p:nvPr userDrawn="1"/>
        </p:nvSpPr>
        <p:spPr>
          <a:xfrm>
            <a:off x="3505200" y="6400800"/>
            <a:ext cx="2057400" cy="276999"/>
          </a:xfrm>
          <a:prstGeom prst="rect">
            <a:avLst/>
          </a:prstGeom>
          <a:noFill/>
        </p:spPr>
        <p:txBody>
          <a:bodyPr wrap="square" rtlCol="0">
            <a:spAutoFit/>
          </a:bodyPr>
          <a:lstStyle/>
          <a:p>
            <a:r>
              <a:rPr lang="en-CA" sz="1200" dirty="0" smtClean="0">
                <a:solidFill>
                  <a:schemeClr val="bg1"/>
                </a:solidFill>
              </a:rPr>
              <a:t>© 2013 Robert G Parker</a:t>
            </a:r>
            <a:endParaRPr lang="en-CA" sz="1200" dirty="0">
              <a:solidFill>
                <a:schemeClr val="bg1"/>
              </a:solidFill>
            </a:endParaRPr>
          </a:p>
        </p:txBody>
      </p:sp>
      <p:sp>
        <p:nvSpPr>
          <p:cNvPr id="7" name="TextBox 6"/>
          <p:cNvSpPr txBox="1"/>
          <p:nvPr userDrawn="1"/>
        </p:nvSpPr>
        <p:spPr>
          <a:xfrm>
            <a:off x="228600" y="304800"/>
            <a:ext cx="1524000" cy="369332"/>
          </a:xfrm>
          <a:prstGeom prst="rect">
            <a:avLst/>
          </a:prstGeom>
          <a:noFill/>
        </p:spPr>
        <p:txBody>
          <a:bodyPr wrap="square" rtlCol="0">
            <a:spAutoFit/>
          </a:bodyPr>
          <a:lstStyle/>
          <a:p>
            <a:r>
              <a:rPr lang="en-CA" dirty="0" smtClean="0">
                <a:solidFill>
                  <a:srgbClr val="FFFF00"/>
                </a:solidFill>
                <a:latin typeface="Arial Black" panose="020B0A04020102020204" pitchFamily="34" charset="0"/>
              </a:rPr>
              <a:t>Robotics</a:t>
            </a:r>
            <a:endParaRPr lang="en-CA" dirty="0">
              <a:solidFill>
                <a:srgbClr val="FFFF00"/>
              </a:solidFill>
              <a:latin typeface="Arial Black" panose="020B0A04020102020204" pitchFamily="34" charset="0"/>
            </a:endParaRPr>
          </a:p>
        </p:txBody>
      </p:sp>
      <p:pic>
        <p:nvPicPr>
          <p:cNvPr id="8" name="Picture 2"/>
          <p:cNvPicPr>
            <a:picLocks noChangeAspect="1" noChangeArrowheads="1"/>
          </p:cNvPicPr>
          <p:nvPr userDrawn="1"/>
        </p:nvPicPr>
        <p:blipFill>
          <a:blip r:embed="rId2"/>
          <a:srcRect l="10869" t="17346" r="5074" b="7143"/>
          <a:stretch>
            <a:fillRect/>
          </a:stretch>
        </p:blipFill>
        <p:spPr bwMode="auto">
          <a:xfrm>
            <a:off x="7704137" y="76200"/>
            <a:ext cx="1363663" cy="431800"/>
          </a:xfrm>
          <a:prstGeom prst="rect">
            <a:avLst/>
          </a:prstGeom>
          <a:noFill/>
          <a:ln w="9525">
            <a:noFill/>
            <a:miter lim="800000"/>
            <a:headEnd/>
            <a:tailEnd/>
          </a:ln>
        </p:spPr>
      </p:pic>
    </p:spTree>
    <p:extLst>
      <p:ext uri="{BB962C8B-B14F-4D97-AF65-F5344CB8AC3E}">
        <p14:creationId xmlns:p14="http://schemas.microsoft.com/office/powerpoint/2010/main" val="15454584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89322-DD1C-4900-80C9-0ACFD197B2F6}" type="datetimeFigureOut">
              <a:rPr lang="en-CA" smtClean="0"/>
              <a:t>04/10/2013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407325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89322-DD1C-4900-80C9-0ACFD197B2F6}" type="datetimeFigureOut">
              <a:rPr lang="en-CA" smtClean="0"/>
              <a:t>04/10/2013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93A60C1-2976-4836-BB59-C0829EA79021}" type="slidenum">
              <a:rPr lang="en-CA" smtClean="0"/>
              <a:t>‹#›</a:t>
            </a:fld>
            <a:endParaRPr lang="en-CA"/>
          </a:p>
        </p:txBody>
      </p:sp>
    </p:spTree>
    <p:extLst>
      <p:ext uri="{BB962C8B-B14F-4D97-AF65-F5344CB8AC3E}">
        <p14:creationId xmlns:p14="http://schemas.microsoft.com/office/powerpoint/2010/main" val="316997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89322-DD1C-4900-80C9-0ACFD197B2F6}" type="datetimeFigureOut">
              <a:rPr lang="en-CA" smtClean="0"/>
              <a:t>04/10/2013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A60C1-2976-4836-BB59-C0829EA79021}" type="slidenum">
              <a:rPr lang="en-CA" smtClean="0"/>
              <a:t>‹#›</a:t>
            </a:fld>
            <a:endParaRPr lang="en-CA"/>
          </a:p>
        </p:txBody>
      </p:sp>
    </p:spTree>
    <p:extLst>
      <p:ext uri="{BB962C8B-B14F-4D97-AF65-F5344CB8AC3E}">
        <p14:creationId xmlns:p14="http://schemas.microsoft.com/office/powerpoint/2010/main" val="196523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BMW_i3" TargetMode="External"/><Relationship Id="rId3" Type="http://schemas.openxmlformats.org/officeDocument/2006/relationships/hyperlink" Target="http://en.wikipedia.org/wiki/Lane_departure_warning_system" TargetMode="External"/><Relationship Id="rId7" Type="http://schemas.openxmlformats.org/officeDocument/2006/relationships/hyperlink" Target="http://en.wikipedia.org/wiki/Driver_drowsiness_detection" TargetMode="External"/><Relationship Id="rId2" Type="http://schemas.openxmlformats.org/officeDocument/2006/relationships/hyperlink" Target="http://en.wikipedia.org/wiki/Mercedes-Benz_W222" TargetMode="External"/><Relationship Id="rId1" Type="http://schemas.openxmlformats.org/officeDocument/2006/relationships/slideLayout" Target="../slideLayouts/slideLayout7.xml"/><Relationship Id="rId6" Type="http://schemas.openxmlformats.org/officeDocument/2006/relationships/hyperlink" Target="http://en.wikipedia.org/wiki/Precrash_system" TargetMode="External"/><Relationship Id="rId11" Type="http://schemas.openxmlformats.org/officeDocument/2006/relationships/hyperlink" Target="http://en.wikipedia.org/wiki/Tesla_Motors" TargetMode="External"/><Relationship Id="rId5" Type="http://schemas.openxmlformats.org/officeDocument/2006/relationships/hyperlink" Target="http://en.wikipedia.org/wiki/Automatic_parking" TargetMode="External"/><Relationship Id="rId10" Type="http://schemas.openxmlformats.org/officeDocument/2006/relationships/hyperlink" Target="http://en.wikipedia.org/wiki/Mobileye" TargetMode="External"/><Relationship Id="rId4" Type="http://schemas.openxmlformats.org/officeDocument/2006/relationships/hyperlink" Target="http://en.wikipedia.org/wiki/Adaptive_cruise_control" TargetMode="External"/><Relationship Id="rId9" Type="http://schemas.openxmlformats.org/officeDocument/2006/relationships/hyperlink" Target="http://en.wikipedia.org/wiki/Israe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hyperlink" Target="http://jalopnik.com/5660478/video-googles-secret-driverless-cars-in-actio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Astro_Boy_(1960s)" TargetMode="External"/><Relationship Id="rId2" Type="http://schemas.openxmlformats.org/officeDocument/2006/relationships/hyperlink" Target="http://en.wikipedia.org/wiki/Osamu_Tezuka"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1474857"/>
            <a:ext cx="4572000" cy="707886"/>
          </a:xfrm>
          <a:prstGeom prst="rect">
            <a:avLst/>
          </a:prstGeom>
          <a:noFill/>
        </p:spPr>
        <p:txBody>
          <a:bodyPr wrap="square" rtlCol="0">
            <a:spAutoFit/>
          </a:bodyPr>
          <a:lstStyle/>
          <a:p>
            <a:pPr algn="ctr"/>
            <a:r>
              <a:rPr lang="en-CA" sz="4000" dirty="0" smtClean="0">
                <a:solidFill>
                  <a:schemeClr val="bg1"/>
                </a:solidFill>
                <a:latin typeface="Arial Black" panose="020B0A04020102020204" pitchFamily="34" charset="0"/>
              </a:rPr>
              <a:t>Robotics</a:t>
            </a:r>
            <a:endParaRPr lang="en-CA" sz="4000" dirty="0">
              <a:solidFill>
                <a:schemeClr val="bg1"/>
              </a:solidFill>
              <a:latin typeface="Arial Black" panose="020B0A04020102020204" pitchFamily="34" charset="0"/>
            </a:endParaRPr>
          </a:p>
        </p:txBody>
      </p:sp>
      <p:sp>
        <p:nvSpPr>
          <p:cNvPr id="5" name="TextBox 4"/>
          <p:cNvSpPr txBox="1"/>
          <p:nvPr/>
        </p:nvSpPr>
        <p:spPr>
          <a:xfrm>
            <a:off x="1600200" y="2554069"/>
            <a:ext cx="5791200" cy="646331"/>
          </a:xfrm>
          <a:prstGeom prst="rect">
            <a:avLst/>
          </a:prstGeom>
          <a:noFill/>
        </p:spPr>
        <p:txBody>
          <a:bodyPr wrap="square" rtlCol="0">
            <a:spAutoFit/>
          </a:bodyPr>
          <a:lstStyle/>
          <a:p>
            <a:r>
              <a:rPr lang="en-CA" sz="3600" dirty="0" smtClean="0">
                <a:solidFill>
                  <a:schemeClr val="bg1"/>
                </a:solidFill>
                <a:latin typeface="Arial Black" panose="020B0A04020102020204" pitchFamily="34" charset="0"/>
              </a:rPr>
              <a:t>Designed For Integrity</a:t>
            </a:r>
            <a:endParaRPr lang="en-CA" sz="3600" dirty="0">
              <a:solidFill>
                <a:schemeClr val="bg1"/>
              </a:solidFill>
              <a:latin typeface="Arial Black" panose="020B0A04020102020204" pitchFamily="34" charset="0"/>
            </a:endParaRPr>
          </a:p>
        </p:txBody>
      </p:sp>
      <p:sp>
        <p:nvSpPr>
          <p:cNvPr id="6" name="TextBox 5"/>
          <p:cNvSpPr txBox="1"/>
          <p:nvPr/>
        </p:nvSpPr>
        <p:spPr>
          <a:xfrm>
            <a:off x="7391400" y="2369402"/>
            <a:ext cx="685800" cy="1015663"/>
          </a:xfrm>
          <a:prstGeom prst="rect">
            <a:avLst/>
          </a:prstGeom>
          <a:noFill/>
        </p:spPr>
        <p:txBody>
          <a:bodyPr wrap="square" rtlCol="0">
            <a:spAutoFit/>
          </a:bodyPr>
          <a:lstStyle/>
          <a:p>
            <a:r>
              <a:rPr lang="en-CA" sz="6000" dirty="0" smtClean="0">
                <a:solidFill>
                  <a:schemeClr val="bg1"/>
                </a:solidFill>
                <a:latin typeface="Arial Black" panose="020B0A04020102020204" pitchFamily="34" charset="0"/>
              </a:rPr>
              <a:t>?</a:t>
            </a:r>
            <a:endParaRPr lang="en-CA" sz="6000" dirty="0">
              <a:solidFill>
                <a:schemeClr val="bg1"/>
              </a:solidFill>
              <a:latin typeface="Arial Black" panose="020B0A04020102020204" pitchFamily="34" charset="0"/>
            </a:endParaRPr>
          </a:p>
        </p:txBody>
      </p:sp>
      <p:sp>
        <p:nvSpPr>
          <p:cNvPr id="7" name="TextBox 6"/>
          <p:cNvSpPr txBox="1"/>
          <p:nvPr/>
        </p:nvSpPr>
        <p:spPr>
          <a:xfrm>
            <a:off x="2438400" y="5410200"/>
            <a:ext cx="4343400" cy="430887"/>
          </a:xfrm>
          <a:prstGeom prst="rect">
            <a:avLst/>
          </a:prstGeom>
          <a:noFill/>
        </p:spPr>
        <p:txBody>
          <a:bodyPr wrap="square" rtlCol="0">
            <a:spAutoFit/>
          </a:bodyPr>
          <a:lstStyle/>
          <a:p>
            <a:pPr algn="ctr"/>
            <a:r>
              <a:rPr lang="en-CA" sz="2200" dirty="0" smtClean="0">
                <a:solidFill>
                  <a:schemeClr val="bg1"/>
                </a:solidFill>
                <a:latin typeface="Arial Black" panose="020B0A04020102020204" pitchFamily="34" charset="0"/>
              </a:rPr>
              <a:t>Robert G Parker</a:t>
            </a:r>
            <a:endParaRPr lang="en-CA" sz="2200" dirty="0">
              <a:solidFill>
                <a:schemeClr val="bg1"/>
              </a:solidFill>
              <a:latin typeface="Arial Black" panose="020B0A04020102020204" pitchFamily="34" charset="0"/>
            </a:endParaRPr>
          </a:p>
        </p:txBody>
      </p:sp>
      <p:sp>
        <p:nvSpPr>
          <p:cNvPr id="8" name="TextBox 7"/>
          <p:cNvSpPr txBox="1"/>
          <p:nvPr/>
        </p:nvSpPr>
        <p:spPr>
          <a:xfrm>
            <a:off x="304800" y="3886200"/>
            <a:ext cx="8610600" cy="584775"/>
          </a:xfrm>
          <a:prstGeom prst="rect">
            <a:avLst/>
          </a:prstGeom>
          <a:noFill/>
        </p:spPr>
        <p:txBody>
          <a:bodyPr wrap="square" rtlCol="0">
            <a:spAutoFit/>
          </a:bodyPr>
          <a:lstStyle/>
          <a:p>
            <a:pPr algn="ctr"/>
            <a:r>
              <a:rPr lang="en-CA" sz="3200" dirty="0" smtClean="0">
                <a:solidFill>
                  <a:schemeClr val="bg1"/>
                </a:solidFill>
                <a:latin typeface="Arial Black" panose="020B0A04020102020204" pitchFamily="34" charset="0"/>
              </a:rPr>
              <a:t>The Need For Robotic Assurance</a:t>
            </a:r>
            <a:endParaRPr lang="en-CA"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789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43763"/>
            <a:ext cx="2137220" cy="461665"/>
          </a:xfrm>
          <a:prstGeom prst="rect">
            <a:avLst/>
          </a:prstGeom>
          <a:noFill/>
        </p:spPr>
        <p:txBody>
          <a:bodyPr wrap="square" rtlCol="0">
            <a:spAutoFit/>
          </a:bodyPr>
          <a:lstStyle/>
          <a:p>
            <a:r>
              <a:rPr lang="en-CA" sz="2400" b="1" dirty="0" smtClean="0">
                <a:solidFill>
                  <a:srgbClr val="FFFF00"/>
                </a:solidFill>
                <a:latin typeface="Arial Black" pitchFamily="34" charset="0"/>
              </a:rPr>
              <a:t>Drones</a:t>
            </a:r>
            <a:endParaRPr lang="en-CA" sz="2400" b="1" dirty="0">
              <a:solidFill>
                <a:srgbClr val="FFFF00"/>
              </a:solidFill>
              <a:latin typeface="Arial Black"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23" y="1066800"/>
            <a:ext cx="4621915" cy="2590800"/>
          </a:xfrm>
          <a:prstGeom prst="rect">
            <a:avLst/>
          </a:prstGeom>
        </p:spPr>
      </p:pic>
      <p:sp>
        <p:nvSpPr>
          <p:cNvPr id="4" name="TextBox 3"/>
          <p:cNvSpPr txBox="1"/>
          <p:nvPr/>
        </p:nvSpPr>
        <p:spPr>
          <a:xfrm>
            <a:off x="1131380" y="3717667"/>
            <a:ext cx="3048000" cy="276999"/>
          </a:xfrm>
          <a:prstGeom prst="rect">
            <a:avLst/>
          </a:prstGeom>
          <a:noFill/>
        </p:spPr>
        <p:txBody>
          <a:bodyPr wrap="square" rtlCol="0">
            <a:spAutoFit/>
          </a:bodyPr>
          <a:lstStyle/>
          <a:p>
            <a:r>
              <a:rPr lang="en-CA" sz="1200" dirty="0" smtClean="0">
                <a:solidFill>
                  <a:schemeClr val="bg1"/>
                </a:solidFill>
              </a:rPr>
              <a:t>Source USA Today September 7, 2012 </a:t>
            </a:r>
            <a:endParaRPr lang="en-CA" sz="1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213937"/>
            <a:ext cx="5219542" cy="3685282"/>
          </a:xfrm>
          <a:prstGeom prst="rect">
            <a:avLst/>
          </a:prstGeom>
        </p:spPr>
      </p:pic>
      <p:sp>
        <p:nvSpPr>
          <p:cNvPr id="6" name="TextBox 5"/>
          <p:cNvSpPr txBox="1"/>
          <p:nvPr/>
        </p:nvSpPr>
        <p:spPr>
          <a:xfrm>
            <a:off x="5257800" y="555337"/>
            <a:ext cx="2526220" cy="369332"/>
          </a:xfrm>
          <a:prstGeom prst="rect">
            <a:avLst/>
          </a:prstGeom>
          <a:noFill/>
        </p:spPr>
        <p:txBody>
          <a:bodyPr wrap="square" rtlCol="0">
            <a:spAutoFit/>
          </a:bodyPr>
          <a:lstStyle/>
          <a:p>
            <a:pPr algn="ctr"/>
            <a:r>
              <a:rPr lang="en-CA" b="1" dirty="0" smtClean="0">
                <a:solidFill>
                  <a:srgbClr val="FFFF00"/>
                </a:solidFill>
                <a:latin typeface="Arial Black" pitchFamily="34" charset="0"/>
              </a:rPr>
              <a:t>Police Use</a:t>
            </a:r>
            <a:endParaRPr lang="en-CA" b="1" dirty="0">
              <a:solidFill>
                <a:srgbClr val="FFFF00"/>
              </a:solidFill>
              <a:latin typeface="Arial Black" pitchFamily="34" charset="0"/>
            </a:endParaRPr>
          </a:p>
        </p:txBody>
      </p:sp>
      <p:sp>
        <p:nvSpPr>
          <p:cNvPr id="7" name="TextBox 6"/>
          <p:cNvSpPr txBox="1"/>
          <p:nvPr/>
        </p:nvSpPr>
        <p:spPr>
          <a:xfrm>
            <a:off x="5240750" y="5899219"/>
            <a:ext cx="2754820" cy="276999"/>
          </a:xfrm>
          <a:prstGeom prst="rect">
            <a:avLst/>
          </a:prstGeom>
          <a:noFill/>
        </p:spPr>
        <p:txBody>
          <a:bodyPr wrap="square" rtlCol="0">
            <a:spAutoFit/>
          </a:bodyPr>
          <a:lstStyle/>
          <a:p>
            <a:pPr algn="ctr"/>
            <a:r>
              <a:rPr lang="en-CA" sz="1200" dirty="0" smtClean="0">
                <a:solidFill>
                  <a:schemeClr val="bg1"/>
                </a:solidFill>
              </a:rPr>
              <a:t>Source: TC January 28, 2013</a:t>
            </a:r>
            <a:endParaRPr lang="en-CA" sz="1200"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254" y="2182119"/>
            <a:ext cx="2595491" cy="3685281"/>
          </a:xfrm>
          <a:prstGeom prst="rect">
            <a:avLst/>
          </a:prstGeom>
        </p:spPr>
      </p:pic>
    </p:spTree>
    <p:extLst>
      <p:ext uri="{BB962C8B-B14F-4D97-AF65-F5344CB8AC3E}">
        <p14:creationId xmlns:p14="http://schemas.microsoft.com/office/powerpoint/2010/main" val="24426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1464" y="489555"/>
            <a:ext cx="3733800" cy="369332"/>
          </a:xfrm>
          <a:prstGeom prst="rect">
            <a:avLst/>
          </a:prstGeom>
          <a:noFill/>
        </p:spPr>
        <p:txBody>
          <a:bodyPr wrap="square" rtlCol="0">
            <a:spAutoFit/>
          </a:bodyPr>
          <a:lstStyle/>
          <a:p>
            <a:pPr algn="ctr"/>
            <a:r>
              <a:rPr lang="en-CA" dirty="0" smtClean="0">
                <a:solidFill>
                  <a:schemeClr val="bg1"/>
                </a:solidFill>
                <a:latin typeface="Arial Black" panose="020B0A04020102020204" pitchFamily="34" charset="0"/>
              </a:rPr>
              <a:t>Robotic Activities</a:t>
            </a:r>
            <a:endParaRPr lang="en-CA" dirty="0">
              <a:solidFill>
                <a:schemeClr val="bg1"/>
              </a:solidFill>
              <a:latin typeface="Arial Black" panose="020B0A04020102020204" pitchFamily="34" charset="0"/>
            </a:endParaRPr>
          </a:p>
        </p:txBody>
      </p:sp>
      <p:grpSp>
        <p:nvGrpSpPr>
          <p:cNvPr id="27" name="Group 26"/>
          <p:cNvGrpSpPr/>
          <p:nvPr/>
        </p:nvGrpSpPr>
        <p:grpSpPr>
          <a:xfrm>
            <a:off x="381000" y="1371600"/>
            <a:ext cx="1894668" cy="1295400"/>
            <a:chOff x="381000" y="1371600"/>
            <a:chExt cx="1894668" cy="1295400"/>
          </a:xfrm>
        </p:grpSpPr>
        <p:sp>
          <p:nvSpPr>
            <p:cNvPr id="9" name="Pentagon 8"/>
            <p:cNvSpPr/>
            <p:nvPr/>
          </p:nvSpPr>
          <p:spPr>
            <a:xfrm>
              <a:off x="381000" y="1371600"/>
              <a:ext cx="1894668" cy="12954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533400" y="1696134"/>
              <a:ext cx="1427136" cy="646331"/>
            </a:xfrm>
            <a:prstGeom prst="rect">
              <a:avLst/>
            </a:prstGeom>
            <a:noFill/>
          </p:spPr>
          <p:txBody>
            <a:bodyPr wrap="square" rtlCol="0">
              <a:spAutoFit/>
            </a:bodyPr>
            <a:lstStyle/>
            <a:p>
              <a:r>
                <a:rPr lang="en-CA" b="1" i="1" dirty="0" smtClean="0"/>
                <a:t>Create Documents</a:t>
              </a:r>
              <a:endParaRPr lang="en-CA" b="1" i="1" dirty="0"/>
            </a:p>
          </p:txBody>
        </p:sp>
      </p:grpSp>
      <p:grpSp>
        <p:nvGrpSpPr>
          <p:cNvPr id="28" name="Group 27"/>
          <p:cNvGrpSpPr/>
          <p:nvPr/>
        </p:nvGrpSpPr>
        <p:grpSpPr>
          <a:xfrm>
            <a:off x="2590800" y="1371600"/>
            <a:ext cx="1970868" cy="1295400"/>
            <a:chOff x="2590800" y="1371600"/>
            <a:chExt cx="1970868" cy="1295400"/>
          </a:xfrm>
        </p:grpSpPr>
        <p:sp>
          <p:nvSpPr>
            <p:cNvPr id="13" name="Pentagon 12"/>
            <p:cNvSpPr/>
            <p:nvPr/>
          </p:nvSpPr>
          <p:spPr>
            <a:xfrm>
              <a:off x="2590800" y="1371600"/>
              <a:ext cx="1970868" cy="12954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2719953" y="1696133"/>
              <a:ext cx="1371600" cy="646331"/>
            </a:xfrm>
            <a:prstGeom prst="rect">
              <a:avLst/>
            </a:prstGeom>
            <a:noFill/>
          </p:spPr>
          <p:txBody>
            <a:bodyPr wrap="square" rtlCol="0">
              <a:spAutoFit/>
            </a:bodyPr>
            <a:lstStyle/>
            <a:p>
              <a:r>
                <a:rPr lang="en-CA" b="1" i="1" dirty="0" smtClean="0"/>
                <a:t>Check </a:t>
              </a:r>
            </a:p>
            <a:p>
              <a:r>
                <a:rPr lang="en-CA" b="1" i="1" dirty="0" smtClean="0"/>
                <a:t>Documents</a:t>
              </a:r>
              <a:endParaRPr lang="en-CA" b="1" i="1" dirty="0"/>
            </a:p>
          </p:txBody>
        </p:sp>
      </p:grpSp>
      <p:grpSp>
        <p:nvGrpSpPr>
          <p:cNvPr id="29" name="Group 28"/>
          <p:cNvGrpSpPr/>
          <p:nvPr/>
        </p:nvGrpSpPr>
        <p:grpSpPr>
          <a:xfrm>
            <a:off x="4800600" y="1371600"/>
            <a:ext cx="1970868" cy="1295400"/>
            <a:chOff x="4800600" y="1371600"/>
            <a:chExt cx="1970868" cy="1295400"/>
          </a:xfrm>
        </p:grpSpPr>
        <p:sp>
          <p:nvSpPr>
            <p:cNvPr id="15" name="Pentagon 14"/>
            <p:cNvSpPr/>
            <p:nvPr/>
          </p:nvSpPr>
          <p:spPr>
            <a:xfrm>
              <a:off x="4800600" y="1371600"/>
              <a:ext cx="1970868" cy="12954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931367" y="1712223"/>
              <a:ext cx="1567266" cy="646331"/>
            </a:xfrm>
            <a:prstGeom prst="rect">
              <a:avLst/>
            </a:prstGeom>
            <a:noFill/>
          </p:spPr>
          <p:txBody>
            <a:bodyPr wrap="square" rtlCol="0">
              <a:spAutoFit/>
            </a:bodyPr>
            <a:lstStyle/>
            <a:p>
              <a:r>
                <a:rPr lang="en-CA" b="1" i="1" dirty="0" smtClean="0"/>
                <a:t>Documents  Acted Upon</a:t>
              </a:r>
              <a:endParaRPr lang="en-CA" b="1" i="1" dirty="0"/>
            </a:p>
          </p:txBody>
        </p:sp>
      </p:grpSp>
      <p:grpSp>
        <p:nvGrpSpPr>
          <p:cNvPr id="30" name="Group 29"/>
          <p:cNvGrpSpPr/>
          <p:nvPr/>
        </p:nvGrpSpPr>
        <p:grpSpPr>
          <a:xfrm>
            <a:off x="7086600" y="1371600"/>
            <a:ext cx="1970868" cy="1295400"/>
            <a:chOff x="7086600" y="1371600"/>
            <a:chExt cx="1970868" cy="1295400"/>
          </a:xfrm>
        </p:grpSpPr>
        <p:sp>
          <p:nvSpPr>
            <p:cNvPr id="16" name="Pentagon 15"/>
            <p:cNvSpPr/>
            <p:nvPr/>
          </p:nvSpPr>
          <p:spPr>
            <a:xfrm>
              <a:off x="7086600" y="1371600"/>
              <a:ext cx="1970868" cy="12954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7341030" y="1730917"/>
              <a:ext cx="1345770" cy="646331"/>
            </a:xfrm>
            <a:prstGeom prst="rect">
              <a:avLst/>
            </a:prstGeom>
            <a:noFill/>
          </p:spPr>
          <p:txBody>
            <a:bodyPr wrap="square" rtlCol="0">
              <a:spAutoFit/>
            </a:bodyPr>
            <a:lstStyle/>
            <a:p>
              <a:r>
                <a:rPr lang="en-CA" b="1" i="1" dirty="0" smtClean="0"/>
                <a:t>Results Reviewed</a:t>
              </a:r>
              <a:endParaRPr lang="en-CA" b="1" i="1" dirty="0"/>
            </a:p>
          </p:txBody>
        </p:sp>
      </p:grpSp>
      <p:grpSp>
        <p:nvGrpSpPr>
          <p:cNvPr id="31" name="Group 30"/>
          <p:cNvGrpSpPr/>
          <p:nvPr/>
        </p:nvGrpSpPr>
        <p:grpSpPr>
          <a:xfrm>
            <a:off x="381000" y="3124200"/>
            <a:ext cx="1894668" cy="1295400"/>
            <a:chOff x="381000" y="3124200"/>
            <a:chExt cx="1894668" cy="1295400"/>
          </a:xfrm>
        </p:grpSpPr>
        <p:sp>
          <p:nvSpPr>
            <p:cNvPr id="17" name="Pentagon 16"/>
            <p:cNvSpPr/>
            <p:nvPr/>
          </p:nvSpPr>
          <p:spPr>
            <a:xfrm>
              <a:off x="381000" y="3124200"/>
              <a:ext cx="1894668" cy="1295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533400" y="3448734"/>
              <a:ext cx="1104900" cy="646331"/>
            </a:xfrm>
            <a:prstGeom prst="rect">
              <a:avLst/>
            </a:prstGeom>
            <a:noFill/>
          </p:spPr>
          <p:txBody>
            <a:bodyPr wrap="square" rtlCol="0">
              <a:spAutoFit/>
            </a:bodyPr>
            <a:lstStyle/>
            <a:p>
              <a:r>
                <a:rPr lang="en-CA" b="1" i="1" dirty="0" smtClean="0">
                  <a:solidFill>
                    <a:schemeClr val="bg1"/>
                  </a:solidFill>
                </a:rPr>
                <a:t>Create Input</a:t>
              </a:r>
              <a:endParaRPr lang="en-CA" b="1" i="1" dirty="0">
                <a:solidFill>
                  <a:schemeClr val="bg1"/>
                </a:solidFill>
              </a:endParaRPr>
            </a:p>
          </p:txBody>
        </p:sp>
      </p:grpSp>
      <p:grpSp>
        <p:nvGrpSpPr>
          <p:cNvPr id="32" name="Group 31"/>
          <p:cNvGrpSpPr/>
          <p:nvPr/>
        </p:nvGrpSpPr>
        <p:grpSpPr>
          <a:xfrm>
            <a:off x="2590800" y="3124200"/>
            <a:ext cx="1970868" cy="1295400"/>
            <a:chOff x="2590800" y="3124200"/>
            <a:chExt cx="1970868" cy="1295400"/>
          </a:xfrm>
        </p:grpSpPr>
        <p:sp>
          <p:nvSpPr>
            <p:cNvPr id="18" name="Pentagon 17"/>
            <p:cNvSpPr/>
            <p:nvPr/>
          </p:nvSpPr>
          <p:spPr>
            <a:xfrm>
              <a:off x="2590800" y="3124200"/>
              <a:ext cx="1970868" cy="1295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2685083" y="3448733"/>
              <a:ext cx="1562100" cy="646331"/>
            </a:xfrm>
            <a:prstGeom prst="rect">
              <a:avLst/>
            </a:prstGeom>
            <a:noFill/>
          </p:spPr>
          <p:txBody>
            <a:bodyPr wrap="square" rtlCol="0">
              <a:spAutoFit/>
            </a:bodyPr>
            <a:lstStyle/>
            <a:p>
              <a:r>
                <a:rPr lang="en-CA" b="1" i="1" dirty="0" smtClean="0">
                  <a:solidFill>
                    <a:schemeClr val="bg1"/>
                  </a:solidFill>
                </a:rPr>
                <a:t>Computer Checks </a:t>
              </a:r>
              <a:r>
                <a:rPr lang="en-CA" b="1" i="1" dirty="0">
                  <a:solidFill>
                    <a:schemeClr val="bg1"/>
                  </a:solidFill>
                </a:rPr>
                <a:t>I</a:t>
              </a:r>
              <a:r>
                <a:rPr lang="en-CA" b="1" i="1" dirty="0" smtClean="0">
                  <a:solidFill>
                    <a:schemeClr val="bg1"/>
                  </a:solidFill>
                </a:rPr>
                <a:t>nput</a:t>
              </a:r>
              <a:endParaRPr lang="en-CA" b="1" i="1" dirty="0">
                <a:solidFill>
                  <a:schemeClr val="bg1"/>
                </a:solidFill>
              </a:endParaRPr>
            </a:p>
          </p:txBody>
        </p:sp>
      </p:grpSp>
      <p:grpSp>
        <p:nvGrpSpPr>
          <p:cNvPr id="38" name="Group 37"/>
          <p:cNvGrpSpPr/>
          <p:nvPr/>
        </p:nvGrpSpPr>
        <p:grpSpPr>
          <a:xfrm>
            <a:off x="4800600" y="3124200"/>
            <a:ext cx="1970868" cy="1295400"/>
            <a:chOff x="4800600" y="3124200"/>
            <a:chExt cx="1970868" cy="1295400"/>
          </a:xfrm>
        </p:grpSpPr>
        <p:sp>
          <p:nvSpPr>
            <p:cNvPr id="19" name="Pentagon 18"/>
            <p:cNvSpPr/>
            <p:nvPr/>
          </p:nvSpPr>
          <p:spPr>
            <a:xfrm>
              <a:off x="4800600" y="3124200"/>
              <a:ext cx="1970868" cy="1295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876800" y="3276600"/>
              <a:ext cx="1676400" cy="923330"/>
            </a:xfrm>
            <a:prstGeom prst="rect">
              <a:avLst/>
            </a:prstGeom>
            <a:noFill/>
          </p:spPr>
          <p:txBody>
            <a:bodyPr wrap="square" rtlCol="0">
              <a:spAutoFit/>
            </a:bodyPr>
            <a:lstStyle/>
            <a:p>
              <a:r>
                <a:rPr lang="en-CA" b="1" i="1" dirty="0" smtClean="0">
                  <a:solidFill>
                    <a:schemeClr val="bg1"/>
                  </a:solidFill>
                </a:rPr>
                <a:t>Computer Processes  Input</a:t>
              </a:r>
              <a:endParaRPr lang="en-CA" b="1" i="1" dirty="0">
                <a:solidFill>
                  <a:schemeClr val="bg1"/>
                </a:solidFill>
              </a:endParaRPr>
            </a:p>
          </p:txBody>
        </p:sp>
      </p:grpSp>
      <p:grpSp>
        <p:nvGrpSpPr>
          <p:cNvPr id="33" name="Group 32"/>
          <p:cNvGrpSpPr/>
          <p:nvPr/>
        </p:nvGrpSpPr>
        <p:grpSpPr>
          <a:xfrm>
            <a:off x="7086600" y="3124200"/>
            <a:ext cx="1970868" cy="1295400"/>
            <a:chOff x="7086600" y="3124200"/>
            <a:chExt cx="1970868" cy="1295400"/>
          </a:xfrm>
        </p:grpSpPr>
        <p:sp>
          <p:nvSpPr>
            <p:cNvPr id="20" name="Pentagon 19"/>
            <p:cNvSpPr/>
            <p:nvPr/>
          </p:nvSpPr>
          <p:spPr>
            <a:xfrm>
              <a:off x="7086600" y="3124200"/>
              <a:ext cx="1970868" cy="1295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7122440" y="3310235"/>
              <a:ext cx="1452967" cy="923330"/>
            </a:xfrm>
            <a:prstGeom prst="rect">
              <a:avLst/>
            </a:prstGeom>
            <a:noFill/>
          </p:spPr>
          <p:txBody>
            <a:bodyPr wrap="square" rtlCol="0">
              <a:spAutoFit/>
            </a:bodyPr>
            <a:lstStyle/>
            <a:p>
              <a:r>
                <a:rPr lang="en-CA" b="1" i="1" dirty="0" smtClean="0">
                  <a:solidFill>
                    <a:schemeClr val="bg1"/>
                  </a:solidFill>
                </a:rPr>
                <a:t>Results (Sometimes ) Checked</a:t>
              </a:r>
              <a:endParaRPr lang="en-CA" b="1" i="1" dirty="0">
                <a:solidFill>
                  <a:schemeClr val="bg1"/>
                </a:solidFill>
              </a:endParaRPr>
            </a:p>
          </p:txBody>
        </p:sp>
      </p:grpSp>
      <p:grpSp>
        <p:nvGrpSpPr>
          <p:cNvPr id="35" name="Group 34"/>
          <p:cNvGrpSpPr/>
          <p:nvPr/>
        </p:nvGrpSpPr>
        <p:grpSpPr>
          <a:xfrm>
            <a:off x="381000" y="4800600"/>
            <a:ext cx="1894668" cy="1295400"/>
            <a:chOff x="381000" y="4800600"/>
            <a:chExt cx="1894668" cy="1295400"/>
          </a:xfrm>
        </p:grpSpPr>
        <p:sp>
          <p:nvSpPr>
            <p:cNvPr id="23" name="Pentagon 22"/>
            <p:cNvSpPr/>
            <p:nvPr/>
          </p:nvSpPr>
          <p:spPr>
            <a:xfrm>
              <a:off x="381000" y="4800600"/>
              <a:ext cx="1894668" cy="1295400"/>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TextBox 9"/>
            <p:cNvSpPr txBox="1"/>
            <p:nvPr/>
          </p:nvSpPr>
          <p:spPr>
            <a:xfrm>
              <a:off x="523391" y="4986635"/>
              <a:ext cx="1310898" cy="923330"/>
            </a:xfrm>
            <a:prstGeom prst="rect">
              <a:avLst/>
            </a:prstGeom>
            <a:noFill/>
          </p:spPr>
          <p:txBody>
            <a:bodyPr wrap="square" rtlCol="0">
              <a:spAutoFit/>
            </a:bodyPr>
            <a:lstStyle/>
            <a:p>
              <a:r>
                <a:rPr lang="en-CA" b="1" i="1" dirty="0" smtClean="0"/>
                <a:t>Create Robot Instructions</a:t>
              </a:r>
              <a:endParaRPr lang="en-CA" b="1" i="1" dirty="0"/>
            </a:p>
          </p:txBody>
        </p:sp>
      </p:grpSp>
      <p:grpSp>
        <p:nvGrpSpPr>
          <p:cNvPr id="36" name="Group 35"/>
          <p:cNvGrpSpPr/>
          <p:nvPr/>
        </p:nvGrpSpPr>
        <p:grpSpPr>
          <a:xfrm>
            <a:off x="2590800" y="4800600"/>
            <a:ext cx="1970868" cy="1295400"/>
            <a:chOff x="2590800" y="4800600"/>
            <a:chExt cx="1970868" cy="1295400"/>
          </a:xfrm>
        </p:grpSpPr>
        <p:sp>
          <p:nvSpPr>
            <p:cNvPr id="24" name="Pentagon 23"/>
            <p:cNvSpPr/>
            <p:nvPr/>
          </p:nvSpPr>
          <p:spPr>
            <a:xfrm>
              <a:off x="2590800" y="4800600"/>
              <a:ext cx="1970868" cy="1295400"/>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TextBox 10"/>
            <p:cNvSpPr txBox="1"/>
            <p:nvPr/>
          </p:nvSpPr>
          <p:spPr>
            <a:xfrm>
              <a:off x="2722859" y="4986635"/>
              <a:ext cx="1355133" cy="923330"/>
            </a:xfrm>
            <a:prstGeom prst="rect">
              <a:avLst/>
            </a:prstGeom>
            <a:noFill/>
          </p:spPr>
          <p:txBody>
            <a:bodyPr wrap="square" rtlCol="0">
              <a:spAutoFit/>
            </a:bodyPr>
            <a:lstStyle/>
            <a:p>
              <a:r>
                <a:rPr lang="en-CA" b="1" i="1" dirty="0" smtClean="0"/>
                <a:t>Robot Interprets Instructions</a:t>
              </a:r>
              <a:endParaRPr lang="en-CA" b="1" i="1" dirty="0"/>
            </a:p>
          </p:txBody>
        </p:sp>
      </p:grpSp>
      <p:grpSp>
        <p:nvGrpSpPr>
          <p:cNvPr id="37" name="Group 36"/>
          <p:cNvGrpSpPr/>
          <p:nvPr/>
        </p:nvGrpSpPr>
        <p:grpSpPr>
          <a:xfrm>
            <a:off x="4800600" y="4800600"/>
            <a:ext cx="1970868" cy="1295400"/>
            <a:chOff x="4800600" y="4800600"/>
            <a:chExt cx="1970868" cy="1295400"/>
          </a:xfrm>
        </p:grpSpPr>
        <p:sp>
          <p:nvSpPr>
            <p:cNvPr id="25" name="Pentagon 24"/>
            <p:cNvSpPr/>
            <p:nvPr/>
          </p:nvSpPr>
          <p:spPr>
            <a:xfrm>
              <a:off x="4800600" y="4800600"/>
              <a:ext cx="1970868" cy="1295400"/>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extBox 6"/>
            <p:cNvSpPr txBox="1"/>
            <p:nvPr/>
          </p:nvSpPr>
          <p:spPr>
            <a:xfrm>
              <a:off x="4854844" y="4973720"/>
              <a:ext cx="1503336" cy="923330"/>
            </a:xfrm>
            <a:prstGeom prst="rect">
              <a:avLst/>
            </a:prstGeom>
            <a:noFill/>
          </p:spPr>
          <p:txBody>
            <a:bodyPr wrap="square" rtlCol="0">
              <a:spAutoFit/>
            </a:bodyPr>
            <a:lstStyle/>
            <a:p>
              <a:r>
                <a:rPr lang="en-CA" b="1" i="1" dirty="0" smtClean="0"/>
                <a:t>Robot Executes Instructions</a:t>
              </a:r>
              <a:endParaRPr lang="en-CA" b="1" i="1" dirty="0"/>
            </a:p>
          </p:txBody>
        </p:sp>
      </p:grpSp>
      <p:sp>
        <p:nvSpPr>
          <p:cNvPr id="26" name="TextBox 25"/>
          <p:cNvSpPr txBox="1"/>
          <p:nvPr/>
        </p:nvSpPr>
        <p:spPr>
          <a:xfrm>
            <a:off x="7341030" y="4663470"/>
            <a:ext cx="1574370" cy="1569660"/>
          </a:xfrm>
          <a:prstGeom prst="rect">
            <a:avLst/>
          </a:prstGeom>
          <a:noFill/>
        </p:spPr>
        <p:txBody>
          <a:bodyPr wrap="square" rtlCol="0">
            <a:spAutoFit/>
          </a:bodyPr>
          <a:lstStyle/>
          <a:p>
            <a:r>
              <a:rPr lang="en-CA" sz="9600" dirty="0" smtClean="0">
                <a:solidFill>
                  <a:srgbClr val="FF0000"/>
                </a:solidFill>
                <a:latin typeface="Arial Black" panose="020B0A04020102020204" pitchFamily="34" charset="0"/>
              </a:rPr>
              <a:t>?</a:t>
            </a:r>
            <a:endParaRPr lang="en-CA" sz="9600" dirty="0">
              <a:solidFill>
                <a:srgbClr val="FF0000"/>
              </a:solidFill>
              <a:latin typeface="Arial Black" panose="020B0A04020102020204" pitchFamily="34" charset="0"/>
            </a:endParaRPr>
          </a:p>
        </p:txBody>
      </p:sp>
      <p:grpSp>
        <p:nvGrpSpPr>
          <p:cNvPr id="39" name="Group 38"/>
          <p:cNvGrpSpPr/>
          <p:nvPr/>
        </p:nvGrpSpPr>
        <p:grpSpPr>
          <a:xfrm>
            <a:off x="3289985" y="2440734"/>
            <a:ext cx="2393740" cy="1883664"/>
            <a:chOff x="3289985" y="2440734"/>
            <a:chExt cx="2393740" cy="1883664"/>
          </a:xfrm>
        </p:grpSpPr>
        <p:sp>
          <p:nvSpPr>
            <p:cNvPr id="14" name="Explosion 2 13"/>
            <p:cNvSpPr/>
            <p:nvPr/>
          </p:nvSpPr>
          <p:spPr>
            <a:xfrm rot="3840000">
              <a:off x="3545023" y="2185696"/>
              <a:ext cx="1883664" cy="2393740"/>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3576234" y="2861101"/>
              <a:ext cx="1716760" cy="830997"/>
            </a:xfrm>
            <a:prstGeom prst="rect">
              <a:avLst/>
            </a:prstGeom>
            <a:noFill/>
          </p:spPr>
          <p:txBody>
            <a:bodyPr wrap="square" rtlCol="0">
              <a:spAutoFit/>
            </a:bodyPr>
            <a:lstStyle/>
            <a:p>
              <a:pPr algn="ctr"/>
              <a:r>
                <a:rPr lang="en-CA" sz="1600" dirty="0" smtClean="0">
                  <a:solidFill>
                    <a:srgbClr val="FF0000"/>
                  </a:solidFill>
                  <a:latin typeface="Arial Black" panose="020B0A04020102020204" pitchFamily="34" charset="0"/>
                </a:rPr>
                <a:t>The Computers Check Us</a:t>
              </a:r>
              <a:endParaRPr lang="en-CA" sz="1600" dirty="0">
                <a:solidFill>
                  <a:srgbClr val="FF0000"/>
                </a:solidFill>
                <a:latin typeface="Arial Black" panose="020B0A04020102020204" pitchFamily="34" charset="0"/>
              </a:endParaRPr>
            </a:p>
          </p:txBody>
        </p:sp>
      </p:grpSp>
    </p:spTree>
    <p:extLst>
      <p:ext uri="{BB962C8B-B14F-4D97-AF65-F5344CB8AC3E}">
        <p14:creationId xmlns:p14="http://schemas.microsoft.com/office/powerpoint/2010/main" val="10501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051530"/>
            <a:ext cx="1894668" cy="1295400"/>
            <a:chOff x="381000" y="4800600"/>
            <a:chExt cx="1894668" cy="1295400"/>
          </a:xfrm>
        </p:grpSpPr>
        <p:sp>
          <p:nvSpPr>
            <p:cNvPr id="3" name="Pentagon 2"/>
            <p:cNvSpPr/>
            <p:nvPr/>
          </p:nvSpPr>
          <p:spPr>
            <a:xfrm>
              <a:off x="381000" y="4800600"/>
              <a:ext cx="1894668" cy="1295400"/>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TextBox 3"/>
            <p:cNvSpPr txBox="1"/>
            <p:nvPr/>
          </p:nvSpPr>
          <p:spPr>
            <a:xfrm>
              <a:off x="523391" y="4986635"/>
              <a:ext cx="1310898" cy="923330"/>
            </a:xfrm>
            <a:prstGeom prst="rect">
              <a:avLst/>
            </a:prstGeom>
            <a:noFill/>
          </p:spPr>
          <p:txBody>
            <a:bodyPr wrap="square" rtlCol="0">
              <a:spAutoFit/>
            </a:bodyPr>
            <a:lstStyle/>
            <a:p>
              <a:r>
                <a:rPr lang="en-CA" b="1" i="1" dirty="0" smtClean="0"/>
                <a:t>Create Robot Instructions</a:t>
              </a:r>
              <a:endParaRPr lang="en-CA" b="1" i="1" dirty="0"/>
            </a:p>
          </p:txBody>
        </p:sp>
      </p:grpSp>
      <p:grpSp>
        <p:nvGrpSpPr>
          <p:cNvPr id="5" name="Group 4"/>
          <p:cNvGrpSpPr/>
          <p:nvPr/>
        </p:nvGrpSpPr>
        <p:grpSpPr>
          <a:xfrm>
            <a:off x="2590800" y="1051530"/>
            <a:ext cx="1970868" cy="1295400"/>
            <a:chOff x="2590800" y="4800600"/>
            <a:chExt cx="1970868" cy="1295400"/>
          </a:xfrm>
        </p:grpSpPr>
        <p:sp>
          <p:nvSpPr>
            <p:cNvPr id="6" name="Pentagon 5"/>
            <p:cNvSpPr/>
            <p:nvPr/>
          </p:nvSpPr>
          <p:spPr>
            <a:xfrm>
              <a:off x="2590800" y="4800600"/>
              <a:ext cx="1970868" cy="1295400"/>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extBox 6"/>
            <p:cNvSpPr txBox="1"/>
            <p:nvPr/>
          </p:nvSpPr>
          <p:spPr>
            <a:xfrm>
              <a:off x="2722859" y="4986635"/>
              <a:ext cx="1355133" cy="923330"/>
            </a:xfrm>
            <a:prstGeom prst="rect">
              <a:avLst/>
            </a:prstGeom>
            <a:noFill/>
          </p:spPr>
          <p:txBody>
            <a:bodyPr wrap="square" rtlCol="0">
              <a:spAutoFit/>
            </a:bodyPr>
            <a:lstStyle/>
            <a:p>
              <a:r>
                <a:rPr lang="en-CA" b="1" i="1" dirty="0" smtClean="0"/>
                <a:t>Robot Interprets Instructions</a:t>
              </a:r>
              <a:endParaRPr lang="en-CA" b="1" i="1" dirty="0"/>
            </a:p>
          </p:txBody>
        </p:sp>
      </p:grpSp>
      <p:grpSp>
        <p:nvGrpSpPr>
          <p:cNvPr id="8" name="Group 7"/>
          <p:cNvGrpSpPr/>
          <p:nvPr/>
        </p:nvGrpSpPr>
        <p:grpSpPr>
          <a:xfrm>
            <a:off x="4800600" y="1051530"/>
            <a:ext cx="1970868" cy="1295400"/>
            <a:chOff x="4800600" y="4800600"/>
            <a:chExt cx="1970868" cy="1295400"/>
          </a:xfrm>
        </p:grpSpPr>
        <p:sp>
          <p:nvSpPr>
            <p:cNvPr id="9" name="Pentagon 8"/>
            <p:cNvSpPr/>
            <p:nvPr/>
          </p:nvSpPr>
          <p:spPr>
            <a:xfrm>
              <a:off x="4800600" y="4800600"/>
              <a:ext cx="1970868" cy="1295400"/>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TextBox 9"/>
            <p:cNvSpPr txBox="1"/>
            <p:nvPr/>
          </p:nvSpPr>
          <p:spPr>
            <a:xfrm>
              <a:off x="4854844" y="4973720"/>
              <a:ext cx="1503336" cy="923330"/>
            </a:xfrm>
            <a:prstGeom prst="rect">
              <a:avLst/>
            </a:prstGeom>
            <a:noFill/>
          </p:spPr>
          <p:txBody>
            <a:bodyPr wrap="square" rtlCol="0">
              <a:spAutoFit/>
            </a:bodyPr>
            <a:lstStyle/>
            <a:p>
              <a:r>
                <a:rPr lang="en-CA" b="1" i="1" dirty="0" smtClean="0"/>
                <a:t>Robot Executes Instructions</a:t>
              </a:r>
              <a:endParaRPr lang="en-CA" b="1" i="1" dirty="0"/>
            </a:p>
          </p:txBody>
        </p:sp>
      </p:grpSp>
      <p:sp>
        <p:nvSpPr>
          <p:cNvPr id="11" name="TextBox 10"/>
          <p:cNvSpPr txBox="1"/>
          <p:nvPr/>
        </p:nvSpPr>
        <p:spPr>
          <a:xfrm>
            <a:off x="7341030" y="914400"/>
            <a:ext cx="1574370" cy="1569660"/>
          </a:xfrm>
          <a:prstGeom prst="rect">
            <a:avLst/>
          </a:prstGeom>
          <a:noFill/>
        </p:spPr>
        <p:txBody>
          <a:bodyPr wrap="square" rtlCol="0">
            <a:spAutoFit/>
          </a:bodyPr>
          <a:lstStyle/>
          <a:p>
            <a:r>
              <a:rPr lang="en-CA" sz="9600" dirty="0" smtClean="0">
                <a:solidFill>
                  <a:srgbClr val="FF0000"/>
                </a:solidFill>
                <a:latin typeface="Arial Black" panose="020B0A04020102020204" pitchFamily="34" charset="0"/>
              </a:rPr>
              <a:t>?</a:t>
            </a:r>
            <a:endParaRPr lang="en-CA" sz="9600" dirty="0">
              <a:solidFill>
                <a:srgbClr val="FF0000"/>
              </a:solidFill>
              <a:latin typeface="Arial Black" panose="020B0A04020102020204" pitchFamily="34" charset="0"/>
            </a:endParaRPr>
          </a:p>
        </p:txBody>
      </p:sp>
      <p:grpSp>
        <p:nvGrpSpPr>
          <p:cNvPr id="14" name="Group 13"/>
          <p:cNvGrpSpPr/>
          <p:nvPr/>
        </p:nvGrpSpPr>
        <p:grpSpPr>
          <a:xfrm>
            <a:off x="935710" y="4114800"/>
            <a:ext cx="7213815" cy="2209800"/>
            <a:chOff x="914399" y="2895600"/>
            <a:chExt cx="7213815" cy="2209800"/>
          </a:xfrm>
        </p:grpSpPr>
        <p:sp>
          <p:nvSpPr>
            <p:cNvPr id="13" name="Rounded Rectangle 12"/>
            <p:cNvSpPr/>
            <p:nvPr/>
          </p:nvSpPr>
          <p:spPr>
            <a:xfrm>
              <a:off x="914399" y="2895600"/>
              <a:ext cx="7213815" cy="2209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990600" y="3200400"/>
              <a:ext cx="7137614" cy="1569660"/>
            </a:xfrm>
            <a:prstGeom prst="rect">
              <a:avLst/>
            </a:prstGeom>
            <a:noFill/>
          </p:spPr>
          <p:txBody>
            <a:bodyPr wrap="square" rtlCol="0">
              <a:spAutoFit/>
            </a:bodyPr>
            <a:lstStyle/>
            <a:p>
              <a:pPr algn="ctr"/>
              <a:r>
                <a:rPr lang="en-CA" sz="3200" b="1" dirty="0" smtClean="0">
                  <a:solidFill>
                    <a:srgbClr val="FF0000"/>
                  </a:solidFill>
                </a:rPr>
                <a:t>We lack standards and requirements for assurance that the robotic devices will perform as intended</a:t>
              </a:r>
              <a:endParaRPr lang="en-CA" sz="3200" b="1" dirty="0">
                <a:solidFill>
                  <a:srgbClr val="FF0000"/>
                </a:solidFill>
              </a:endParaRPr>
            </a:p>
          </p:txBody>
        </p:sp>
      </p:grpSp>
      <p:sp>
        <p:nvSpPr>
          <p:cNvPr id="15" name="TextBox 14"/>
          <p:cNvSpPr txBox="1"/>
          <p:nvPr/>
        </p:nvSpPr>
        <p:spPr>
          <a:xfrm>
            <a:off x="685800" y="2895600"/>
            <a:ext cx="7696200" cy="461665"/>
          </a:xfrm>
          <a:prstGeom prst="rect">
            <a:avLst/>
          </a:prstGeom>
          <a:noFill/>
        </p:spPr>
        <p:txBody>
          <a:bodyPr wrap="square" rtlCol="0">
            <a:spAutoFit/>
          </a:bodyPr>
          <a:lstStyle/>
          <a:p>
            <a:pPr algn="ctr"/>
            <a:r>
              <a:rPr lang="en-CA" sz="2400" b="1" dirty="0" smtClean="0">
                <a:solidFill>
                  <a:srgbClr val="FFFF00"/>
                </a:solidFill>
                <a:latin typeface="Arial Black" panose="020B0A04020102020204" pitchFamily="34" charset="0"/>
              </a:rPr>
              <a:t>Perhaps Humans Have to Check the Robots</a:t>
            </a:r>
            <a:endParaRPr lang="en-CA" sz="2400" b="1" dirty="0">
              <a:solidFill>
                <a:srgbClr val="FFFF00"/>
              </a:solidFill>
              <a:latin typeface="Arial Black" panose="020B0A04020102020204" pitchFamily="34" charset="0"/>
            </a:endParaRPr>
          </a:p>
        </p:txBody>
      </p:sp>
      <p:sp>
        <p:nvSpPr>
          <p:cNvPr id="16" name="TextBox 15"/>
          <p:cNvSpPr txBox="1"/>
          <p:nvPr/>
        </p:nvSpPr>
        <p:spPr>
          <a:xfrm>
            <a:off x="457200" y="3424535"/>
            <a:ext cx="8229600" cy="461665"/>
          </a:xfrm>
          <a:prstGeom prst="rect">
            <a:avLst/>
          </a:prstGeom>
          <a:noFill/>
        </p:spPr>
        <p:txBody>
          <a:bodyPr wrap="square" rtlCol="0">
            <a:spAutoFit/>
          </a:bodyPr>
          <a:lstStyle/>
          <a:p>
            <a:pPr algn="ctr"/>
            <a:r>
              <a:rPr lang="en-CA" sz="2400" b="1" dirty="0" smtClean="0">
                <a:solidFill>
                  <a:srgbClr val="FFFF00"/>
                </a:solidFill>
                <a:latin typeface="Arial Black" panose="020B0A04020102020204" pitchFamily="34" charset="0"/>
              </a:rPr>
              <a:t>Perhaps We Require Some Form of Assurance</a:t>
            </a:r>
            <a:endParaRPr lang="en-CA" sz="2400" b="1"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409313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685800"/>
            <a:ext cx="8305800" cy="5715000"/>
            <a:chOff x="609600" y="838200"/>
            <a:chExt cx="8305800" cy="5715000"/>
          </a:xfrm>
        </p:grpSpPr>
        <p:sp>
          <p:nvSpPr>
            <p:cNvPr id="3" name="Rectangle 2"/>
            <p:cNvSpPr/>
            <p:nvPr/>
          </p:nvSpPr>
          <p:spPr>
            <a:xfrm>
              <a:off x="609600" y="838200"/>
              <a:ext cx="8305800"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762000" y="1066800"/>
              <a:ext cx="7848600" cy="5355312"/>
            </a:xfrm>
            <a:prstGeom prst="rect">
              <a:avLst/>
            </a:prstGeom>
            <a:noFill/>
          </p:spPr>
          <p:txBody>
            <a:bodyPr wrap="square" rtlCol="0">
              <a:spAutoFit/>
            </a:bodyPr>
            <a:lstStyle/>
            <a:p>
              <a:pPr lvl="0"/>
              <a:r>
                <a:rPr lang="en-CA" dirty="0"/>
                <a:t>In 2013, the </a:t>
              </a:r>
              <a:r>
                <a:rPr lang="en-CA" dirty="0">
                  <a:hlinkClick r:id="rId2" tooltip="Mercedes-Benz W222"/>
                </a:rPr>
                <a:t>2014 Mercedes S-Class</a:t>
              </a:r>
              <a:r>
                <a:rPr lang="en-CA" dirty="0"/>
                <a:t> will have the option of autonomous steering, </a:t>
              </a:r>
              <a:r>
                <a:rPr lang="en-CA" dirty="0">
                  <a:hlinkClick r:id="rId3" tooltip="Lane departure warning system"/>
                </a:rPr>
                <a:t>lane guidance</a:t>
              </a:r>
              <a:r>
                <a:rPr lang="en-CA" dirty="0"/>
                <a:t>, </a:t>
              </a:r>
              <a:r>
                <a:rPr lang="en-CA" dirty="0">
                  <a:hlinkClick r:id="rId4" tooltip="Adaptive cruise control"/>
                </a:rPr>
                <a:t>acceleration/braking</a:t>
              </a:r>
              <a:r>
                <a:rPr lang="en-CA" dirty="0"/>
                <a:t>, </a:t>
              </a:r>
              <a:r>
                <a:rPr lang="en-CA" dirty="0">
                  <a:hlinkClick r:id="rId5" tooltip="Automatic parking"/>
                </a:rPr>
                <a:t>parking</a:t>
              </a:r>
              <a:r>
                <a:rPr lang="en-CA" dirty="0"/>
                <a:t>, </a:t>
              </a:r>
              <a:r>
                <a:rPr lang="en-CA" dirty="0">
                  <a:hlinkClick r:id="rId6" tooltip="Precrash system"/>
                </a:rPr>
                <a:t>accident avoidance</a:t>
              </a:r>
              <a:r>
                <a:rPr lang="en-CA" dirty="0"/>
                <a:t>, and </a:t>
              </a:r>
              <a:r>
                <a:rPr lang="en-CA" dirty="0">
                  <a:hlinkClick r:id="rId7" tooltip="Driver drowsiness detection"/>
                </a:rPr>
                <a:t>driver fatigue detection</a:t>
              </a:r>
              <a:r>
                <a:rPr lang="en-CA" dirty="0"/>
                <a:t>, in both city traffic and highway speeds of up to 124 miles (200 km) per hour.</a:t>
              </a:r>
            </a:p>
            <a:p>
              <a:pPr lvl="0"/>
              <a:r>
                <a:rPr lang="en-CA" dirty="0"/>
                <a:t> In 2013, the </a:t>
              </a:r>
              <a:r>
                <a:rPr lang="en-CA" dirty="0">
                  <a:hlinkClick r:id="rId8" tooltip="BMW i3"/>
                </a:rPr>
                <a:t>2014 BMW i3</a:t>
              </a:r>
              <a:r>
                <a:rPr lang="en-CA" dirty="0"/>
                <a:t> will autonomously steer, accelerate and brake in traffic jams at up to 25 miles (40 km) per hour. </a:t>
              </a:r>
            </a:p>
            <a:p>
              <a:pPr lvl="0"/>
              <a:r>
                <a:rPr lang="en-CA" dirty="0"/>
                <a:t>By 2014, Volvo expects vehicles that can be autonomous at up to 31 miles (50 km) per hour, with expected use in heavy traffic. </a:t>
              </a:r>
            </a:p>
            <a:p>
              <a:pPr lvl="0"/>
              <a:r>
                <a:rPr lang="en-CA" dirty="0"/>
                <a:t>By 2014, </a:t>
              </a:r>
              <a:r>
                <a:rPr lang="en-CA" dirty="0">
                  <a:hlinkClick r:id="rId9" tooltip="Israel"/>
                </a:rPr>
                <a:t>Israeli</a:t>
              </a:r>
              <a:r>
                <a:rPr lang="en-CA" dirty="0"/>
                <a:t> company </a:t>
              </a:r>
              <a:r>
                <a:rPr lang="en-CA" dirty="0" err="1">
                  <a:hlinkClick r:id="rId10" tooltip="Mobileye"/>
                </a:rPr>
                <a:t>Mobileye</a:t>
              </a:r>
              <a:r>
                <a:rPr lang="en-CA" dirty="0"/>
                <a:t> expects to release semi-autonomous car technology. </a:t>
              </a:r>
            </a:p>
            <a:p>
              <a:pPr lvl="0"/>
              <a:r>
                <a:rPr lang="en-CA" dirty="0"/>
                <a:t>By 2015, Audi plans to market vehicles that can autonomously steer, accelerate and brake at lower speeds, such as in traffic jams. </a:t>
              </a:r>
            </a:p>
            <a:p>
              <a:pPr lvl="0"/>
              <a:r>
                <a:rPr lang="en-CA" dirty="0"/>
                <a:t>By 2015, Cadillac plans vehicles with "super cruise": autonomous steering, braking and lane guidance</a:t>
              </a:r>
            </a:p>
            <a:p>
              <a:pPr lvl="0"/>
              <a:r>
                <a:rPr lang="en-CA" dirty="0"/>
                <a:t>By 2015, Nissan expects to sell vehicles with autonomous steering, braking, lane guidance, throttle, gear shifting, and, as permitted by law, unoccupied self-parking after passengers exit. </a:t>
              </a:r>
            </a:p>
            <a:p>
              <a:pPr lvl="0"/>
              <a:r>
                <a:rPr lang="en-CA" dirty="0"/>
                <a:t>By 2016, </a:t>
              </a:r>
              <a:r>
                <a:rPr lang="en-CA" dirty="0">
                  <a:hlinkClick r:id="rId11" tooltip="Tesla Motors"/>
                </a:rPr>
                <a:t>Tesla</a:t>
              </a:r>
              <a:r>
                <a:rPr lang="en-CA" dirty="0"/>
                <a:t> expects to develop technology that behaves autonomously for 90 percent of distance driven. </a:t>
              </a:r>
            </a:p>
          </p:txBody>
        </p:sp>
      </p:grpSp>
    </p:spTree>
    <p:extLst>
      <p:ext uri="{BB962C8B-B14F-4D97-AF65-F5344CB8AC3E}">
        <p14:creationId xmlns:p14="http://schemas.microsoft.com/office/powerpoint/2010/main" val="4093138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1295400"/>
            <a:ext cx="4495800" cy="2308324"/>
          </a:xfrm>
          <a:prstGeom prst="rect">
            <a:avLst/>
          </a:prstGeom>
          <a:noFill/>
        </p:spPr>
        <p:txBody>
          <a:bodyPr wrap="square" rtlCol="0">
            <a:spAutoFit/>
          </a:bodyPr>
          <a:lstStyle/>
          <a:p>
            <a:r>
              <a:rPr lang="en-CA" b="1" dirty="0" smtClean="0">
                <a:solidFill>
                  <a:schemeClr val="bg1"/>
                </a:solidFill>
              </a:rPr>
              <a:t>Google </a:t>
            </a:r>
            <a:r>
              <a:rPr lang="en-CA" b="1" dirty="0">
                <a:solidFill>
                  <a:schemeClr val="bg1"/>
                </a:solidFill>
              </a:rPr>
              <a:t>can't be hoping to have its software legally blamed for a slice of the traffic crashes that cost more than $160 billion a year in this country. Yet if the operators of Google's self-driving cars retain all legal responsibility, simply turning the system on would be seen in court as a sign they weren't paying attention.</a:t>
            </a:r>
          </a:p>
        </p:txBody>
      </p:sp>
      <p:sp>
        <p:nvSpPr>
          <p:cNvPr id="3" name="TextBox 2"/>
          <p:cNvSpPr txBox="1"/>
          <p:nvPr/>
        </p:nvSpPr>
        <p:spPr>
          <a:xfrm>
            <a:off x="3467100" y="535632"/>
            <a:ext cx="2819400" cy="461665"/>
          </a:xfrm>
          <a:prstGeom prst="rect">
            <a:avLst/>
          </a:prstGeom>
          <a:noFill/>
        </p:spPr>
        <p:txBody>
          <a:bodyPr wrap="square" rtlCol="0">
            <a:spAutoFit/>
          </a:bodyPr>
          <a:lstStyle/>
          <a:p>
            <a:r>
              <a:rPr lang="en-CA" sz="2400" dirty="0" smtClean="0">
                <a:solidFill>
                  <a:schemeClr val="bg1"/>
                </a:solidFill>
                <a:latin typeface="Arial Black" panose="020B0A04020102020204" pitchFamily="34" charset="0"/>
              </a:rPr>
              <a:t>Google Cars</a:t>
            </a:r>
            <a:endParaRPr lang="en-CA" sz="2400" dirty="0">
              <a:solidFill>
                <a:schemeClr val="bg1"/>
              </a:solidFill>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95400"/>
            <a:ext cx="3835400" cy="23252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095" y="3810000"/>
            <a:ext cx="3810000" cy="2322989"/>
          </a:xfrm>
          <a:prstGeom prst="rect">
            <a:avLst/>
          </a:prstGeom>
        </p:spPr>
      </p:pic>
      <p:grpSp>
        <p:nvGrpSpPr>
          <p:cNvPr id="8" name="Group 7"/>
          <p:cNvGrpSpPr/>
          <p:nvPr/>
        </p:nvGrpSpPr>
        <p:grpSpPr>
          <a:xfrm>
            <a:off x="228600" y="3955831"/>
            <a:ext cx="4114800" cy="2031325"/>
            <a:chOff x="228600" y="4267200"/>
            <a:chExt cx="4114800" cy="2031325"/>
          </a:xfrm>
        </p:grpSpPr>
        <p:sp>
          <p:nvSpPr>
            <p:cNvPr id="7" name="Rectangle 6"/>
            <p:cNvSpPr/>
            <p:nvPr/>
          </p:nvSpPr>
          <p:spPr>
            <a:xfrm>
              <a:off x="1295400" y="5410200"/>
              <a:ext cx="2438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6" name="TextBox 5"/>
            <p:cNvSpPr txBox="1"/>
            <p:nvPr/>
          </p:nvSpPr>
          <p:spPr>
            <a:xfrm>
              <a:off x="228600" y="4267200"/>
              <a:ext cx="4114800" cy="2031325"/>
            </a:xfrm>
            <a:prstGeom prst="rect">
              <a:avLst/>
            </a:prstGeom>
            <a:noFill/>
          </p:spPr>
          <p:txBody>
            <a:bodyPr wrap="square" rtlCol="0">
              <a:spAutoFit/>
            </a:bodyPr>
            <a:lstStyle/>
            <a:p>
              <a:r>
                <a:rPr lang="en-CA" b="1" dirty="0">
                  <a:solidFill>
                    <a:schemeClr val="bg1"/>
                  </a:solidFill>
                </a:rPr>
                <a:t>This photo of what looks like a minor case of Prius-on-Prius vehicular violence may actually be a piece of automotive history: the first accident caused </a:t>
              </a:r>
              <a:r>
                <a:rPr lang="en-CA" b="1" dirty="0" smtClean="0">
                  <a:solidFill>
                    <a:schemeClr val="bg1"/>
                  </a:solidFill>
                </a:rPr>
                <a:t>by               </a:t>
              </a:r>
              <a:r>
                <a:rPr lang="en-CA" b="1" dirty="0">
                  <a:solidFill>
                    <a:schemeClr val="bg1"/>
                  </a:solidFill>
                </a:rPr>
                <a:t> </a:t>
              </a:r>
              <a:r>
                <a:rPr lang="en-CA" b="1" dirty="0">
                  <a:solidFill>
                    <a:schemeClr val="bg1"/>
                  </a:solidFill>
                  <a:hlinkClick r:id="rId4"/>
                </a:rPr>
                <a:t>Google's self-driving car</a:t>
              </a:r>
              <a:r>
                <a:rPr lang="en-CA" b="1" dirty="0">
                  <a:solidFill>
                    <a:schemeClr val="bg1"/>
                  </a:solidFill>
                </a:rPr>
                <a:t>. </a:t>
              </a:r>
              <a:r>
                <a:rPr lang="en-CA" b="1" dirty="0" smtClean="0">
                  <a:solidFill>
                    <a:schemeClr val="bg1"/>
                  </a:solidFill>
                </a:rPr>
                <a:t>  Whose </a:t>
              </a:r>
              <a:r>
                <a:rPr lang="en-CA" b="1" dirty="0">
                  <a:solidFill>
                    <a:schemeClr val="bg1"/>
                  </a:solidFill>
                </a:rPr>
                <a:t>name should the cop write down on the ticket?</a:t>
              </a:r>
            </a:p>
          </p:txBody>
        </p:sp>
      </p:grpSp>
    </p:spTree>
    <p:extLst>
      <p:ext uri="{BB962C8B-B14F-4D97-AF65-F5344CB8AC3E}">
        <p14:creationId xmlns:p14="http://schemas.microsoft.com/office/powerpoint/2010/main" val="409313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33400"/>
            <a:ext cx="55626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Rio Tinto – The Future is Already Here</a:t>
            </a:r>
            <a:endParaRPr lang="en-CA" sz="2000" dirty="0">
              <a:solidFill>
                <a:schemeClr val="bg1"/>
              </a:solidFill>
              <a:latin typeface="Arial Black" panose="020B0A04020102020204" pitchFamily="34" charset="0"/>
            </a:endParaRPr>
          </a:p>
        </p:txBody>
      </p:sp>
      <p:pic>
        <p:nvPicPr>
          <p:cNvPr id="3" name="Picture 2"/>
          <p:cNvPicPr/>
          <p:nvPr/>
        </p:nvPicPr>
        <p:blipFill rotWithShape="1">
          <a:blip r:embed="rId2"/>
          <a:srcRect l="13141" t="11403" r="45833" b="5930"/>
          <a:stretch/>
        </p:blipFill>
        <p:spPr bwMode="auto">
          <a:xfrm>
            <a:off x="533400" y="1219200"/>
            <a:ext cx="2209800" cy="2438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2895600" y="1219200"/>
            <a:ext cx="6019800" cy="2554545"/>
          </a:xfrm>
          <a:prstGeom prst="rect">
            <a:avLst/>
          </a:prstGeom>
          <a:noFill/>
        </p:spPr>
        <p:txBody>
          <a:bodyPr wrap="square" rtlCol="0">
            <a:spAutoFit/>
          </a:bodyPr>
          <a:lstStyle/>
          <a:p>
            <a:r>
              <a:rPr lang="en-CA" sz="1600" dirty="0">
                <a:solidFill>
                  <a:schemeClr val="bg1"/>
                </a:solidFill>
                <a:latin typeface="Arial Black" panose="020B0A04020102020204" pitchFamily="34" charset="0"/>
              </a:rPr>
              <a:t>The autonomous trucks navigate in the complex mining environment and can haul a </a:t>
            </a:r>
            <a:r>
              <a:rPr lang="en-CA" sz="1600" dirty="0" smtClean="0">
                <a:solidFill>
                  <a:schemeClr val="bg1"/>
                </a:solidFill>
                <a:latin typeface="Arial Black" panose="020B0A04020102020204" pitchFamily="34" charset="0"/>
              </a:rPr>
              <a:t>320-U.S</a:t>
            </a:r>
            <a:r>
              <a:rPr lang="en-CA" sz="1600" dirty="0">
                <a:solidFill>
                  <a:schemeClr val="bg1"/>
                </a:solidFill>
                <a:latin typeface="Arial Black" panose="020B0A04020102020204" pitchFamily="34" charset="0"/>
              </a:rPr>
              <a:t>.-</a:t>
            </a:r>
            <a:r>
              <a:rPr lang="en-CA" sz="1600" dirty="0" smtClean="0">
                <a:solidFill>
                  <a:schemeClr val="bg1"/>
                </a:solidFill>
                <a:latin typeface="Arial Black" panose="020B0A04020102020204" pitchFamily="34" charset="0"/>
              </a:rPr>
              <a:t>ton </a:t>
            </a:r>
            <a:r>
              <a:rPr lang="en-CA" sz="1600" dirty="0">
                <a:solidFill>
                  <a:schemeClr val="bg1"/>
                </a:solidFill>
                <a:latin typeface="Arial Black" panose="020B0A04020102020204" pitchFamily="34" charset="0"/>
              </a:rPr>
              <a:t>payload of overburden and ore without a driver. </a:t>
            </a:r>
            <a:endParaRPr lang="en-CA" sz="1600" dirty="0" smtClean="0">
              <a:solidFill>
                <a:schemeClr val="bg1"/>
              </a:solidFill>
              <a:latin typeface="Arial Black" panose="020B0A04020102020204" pitchFamily="34" charset="0"/>
            </a:endParaRPr>
          </a:p>
          <a:p>
            <a:endParaRPr lang="en-CA" sz="1600" dirty="0">
              <a:solidFill>
                <a:schemeClr val="bg1"/>
              </a:solidFill>
              <a:latin typeface="Arial Black" panose="020B0A04020102020204" pitchFamily="34" charset="0"/>
            </a:endParaRPr>
          </a:p>
          <a:p>
            <a:r>
              <a:rPr lang="en-CA" sz="1600" dirty="0" smtClean="0">
                <a:solidFill>
                  <a:schemeClr val="bg1"/>
                </a:solidFill>
                <a:latin typeface="Arial Black" panose="020B0A04020102020204" pitchFamily="34" charset="0"/>
              </a:rPr>
              <a:t>At </a:t>
            </a:r>
            <a:r>
              <a:rPr lang="en-CA" sz="1600" dirty="0">
                <a:solidFill>
                  <a:schemeClr val="bg1"/>
                </a:solidFill>
                <a:latin typeface="Arial Black" panose="020B0A04020102020204" pitchFamily="34" charset="0"/>
              </a:rPr>
              <a:t>the West </a:t>
            </a:r>
            <a:r>
              <a:rPr lang="en-CA" sz="1600" dirty="0" err="1">
                <a:solidFill>
                  <a:schemeClr val="bg1"/>
                </a:solidFill>
                <a:latin typeface="Arial Black" panose="020B0A04020102020204" pitchFamily="34" charset="0"/>
              </a:rPr>
              <a:t>Angelas</a:t>
            </a:r>
            <a:r>
              <a:rPr lang="en-CA" sz="1600" dirty="0">
                <a:solidFill>
                  <a:schemeClr val="bg1"/>
                </a:solidFill>
                <a:latin typeface="Arial Black" panose="020B0A04020102020204" pitchFamily="34" charset="0"/>
              </a:rPr>
              <a:t> Mine, the trucks are operated and controlled entirely using a supervisory computer at an operations center. In the future, the trucks will be </a:t>
            </a:r>
            <a:r>
              <a:rPr lang="en-CA" sz="1600" dirty="0">
                <a:solidFill>
                  <a:srgbClr val="FFFF00"/>
                </a:solidFill>
                <a:latin typeface="Arial Black" panose="020B0A04020102020204" pitchFamily="34" charset="0"/>
              </a:rPr>
              <a:t>controlled 24 hours a day from a remote operations center located more than 1,000 km (621 mi) away</a:t>
            </a:r>
            <a:r>
              <a:rPr lang="en-CA" sz="1600" dirty="0">
                <a:solidFill>
                  <a:schemeClr val="bg1"/>
                </a:solidFill>
                <a:latin typeface="Arial Black" panose="020B0A04020102020204" pitchFamily="34" charset="0"/>
              </a:rPr>
              <a:t> in Perth</a:t>
            </a:r>
          </a:p>
        </p:txBody>
      </p:sp>
      <p:sp>
        <p:nvSpPr>
          <p:cNvPr id="5" name="TextBox 4"/>
          <p:cNvSpPr txBox="1"/>
          <p:nvPr/>
        </p:nvSpPr>
        <p:spPr>
          <a:xfrm>
            <a:off x="381000" y="3971865"/>
            <a:ext cx="8534400" cy="2339102"/>
          </a:xfrm>
          <a:prstGeom prst="rect">
            <a:avLst/>
          </a:prstGeom>
          <a:noFill/>
        </p:spPr>
        <p:txBody>
          <a:bodyPr wrap="square" rtlCol="0">
            <a:spAutoFit/>
          </a:bodyPr>
          <a:lstStyle/>
          <a:p>
            <a:r>
              <a:rPr lang="en-CA" sz="1600" dirty="0">
                <a:solidFill>
                  <a:schemeClr val="bg1"/>
                </a:solidFill>
                <a:latin typeface="Arial Black" panose="020B0A04020102020204" pitchFamily="34" charset="0"/>
                <a:cs typeface="Arial" panose="020B0604020202020204" pitchFamily="34" charset="0"/>
              </a:rPr>
              <a:t>Key to the trucks' success is their ability to </a:t>
            </a:r>
            <a:r>
              <a:rPr lang="en-CA" sz="1600" dirty="0">
                <a:solidFill>
                  <a:srgbClr val="FFFF00"/>
                </a:solidFill>
                <a:latin typeface="Arial Black" panose="020B0A04020102020204" pitchFamily="34" charset="0"/>
                <a:cs typeface="Arial" panose="020B0604020202020204" pitchFamily="34" charset="0"/>
              </a:rPr>
              <a:t>operate 24 hours a day</a:t>
            </a:r>
            <a:r>
              <a:rPr lang="en-CA" sz="1600" dirty="0">
                <a:solidFill>
                  <a:schemeClr val="bg1"/>
                </a:solidFill>
                <a:latin typeface="Arial Black" panose="020B0A04020102020204" pitchFamily="34" charset="0"/>
                <a:cs typeface="Arial" panose="020B0604020202020204" pitchFamily="34" charset="0"/>
              </a:rPr>
              <a:t>. </a:t>
            </a:r>
            <a:r>
              <a:rPr lang="en-CA" sz="1600" dirty="0">
                <a:solidFill>
                  <a:srgbClr val="00FF00"/>
                </a:solidFill>
                <a:latin typeface="Arial Black" panose="020B0A04020102020204" pitchFamily="34" charset="0"/>
                <a:cs typeface="Arial" panose="020B0604020202020204" pitchFamily="34" charset="0"/>
              </a:rPr>
              <a:t>(Turns out humans, who need to sleep and use the bathroom and stuff, are </a:t>
            </a:r>
            <a:r>
              <a:rPr lang="en-CA" sz="1600" i="1" dirty="0">
                <a:solidFill>
                  <a:srgbClr val="00FF00"/>
                </a:solidFill>
                <a:latin typeface="Arial Black" panose="020B0A04020102020204" pitchFamily="34" charset="0"/>
                <a:cs typeface="Arial" panose="020B0604020202020204" pitchFamily="34" charset="0"/>
              </a:rPr>
              <a:t>really</a:t>
            </a:r>
            <a:r>
              <a:rPr lang="en-CA" sz="1600" dirty="0">
                <a:solidFill>
                  <a:srgbClr val="00FF00"/>
                </a:solidFill>
                <a:latin typeface="Arial Black" panose="020B0A04020102020204" pitchFamily="34" charset="0"/>
                <a:cs typeface="Arial" panose="020B0604020202020204" pitchFamily="34" charset="0"/>
              </a:rPr>
              <a:t> inefficient.) </a:t>
            </a:r>
            <a:r>
              <a:rPr lang="en-CA" sz="1600" dirty="0">
                <a:solidFill>
                  <a:schemeClr val="bg1"/>
                </a:solidFill>
                <a:latin typeface="Arial Black" panose="020B0A04020102020204" pitchFamily="34" charset="0"/>
                <a:cs typeface="Arial" panose="020B0604020202020204" pitchFamily="34" charset="0"/>
              </a:rPr>
              <a:t>The dump trucks, which communicate wirelessly, navigate using a very precise GPS and can autonomously detect obstacles. They can avoid other vehicles or follow behind them, and are linked to a computer in charge </a:t>
            </a:r>
            <a:r>
              <a:rPr lang="en-CA" sz="1600" dirty="0" smtClean="0">
                <a:solidFill>
                  <a:schemeClr val="bg1"/>
                </a:solidFill>
                <a:latin typeface="Arial Black" panose="020B0A04020102020204" pitchFamily="34" charset="0"/>
                <a:cs typeface="Arial" panose="020B0604020202020204" pitchFamily="34" charset="0"/>
              </a:rPr>
              <a:t>of supervising their actions. </a:t>
            </a:r>
            <a:r>
              <a:rPr lang="en-CA" sz="1700" dirty="0">
                <a:solidFill>
                  <a:srgbClr val="FFFF00"/>
                </a:solidFill>
                <a:latin typeface="Arial Black" panose="020B0A04020102020204" pitchFamily="34" charset="0"/>
                <a:cs typeface="Arial" panose="020B0604020202020204" pitchFamily="34" charset="0"/>
              </a:rPr>
              <a:t>Robots overseeing robots!</a:t>
            </a:r>
            <a:r>
              <a:rPr lang="en-CA" sz="1600" dirty="0">
                <a:solidFill>
                  <a:schemeClr val="bg1"/>
                </a:solidFill>
                <a:latin typeface="Arial Black" panose="020B0A04020102020204" pitchFamily="34" charset="0"/>
                <a:cs typeface="Arial" panose="020B0604020202020204" pitchFamily="34" charset="0"/>
              </a:rPr>
              <a:t> This is the type of job that is ideal for robots to take over from humans: the work is tedious, exhausting, and dangerous. The next step? Rio Tinto is </a:t>
            </a:r>
            <a:r>
              <a:rPr lang="en-CA" sz="1600" dirty="0" smtClean="0">
                <a:solidFill>
                  <a:schemeClr val="bg1"/>
                </a:solidFill>
                <a:latin typeface="Arial Black" panose="020B0A04020102020204" pitchFamily="34" charset="0"/>
                <a:cs typeface="Arial" panose="020B0604020202020204" pitchFamily="34" charset="0"/>
              </a:rPr>
              <a:t>currently testing autonomous drills.</a:t>
            </a:r>
            <a:endParaRPr lang="en-CA" sz="16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2053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53940" y="657255"/>
            <a:ext cx="3429000" cy="400110"/>
          </a:xfrm>
          <a:prstGeom prst="rect">
            <a:avLst/>
          </a:prstGeom>
          <a:noFill/>
        </p:spPr>
        <p:txBody>
          <a:bodyPr wrap="square" rtlCol="0">
            <a:spAutoFit/>
          </a:bodyPr>
          <a:lstStyle/>
          <a:p>
            <a:pPr algn="ctr"/>
            <a:r>
              <a:rPr lang="en-CA" sz="2000" dirty="0" smtClean="0">
                <a:solidFill>
                  <a:srgbClr val="FFFF00"/>
                </a:solidFill>
                <a:latin typeface="Arial Black" pitchFamily="34" charset="0"/>
              </a:rPr>
              <a:t>Economic Impact</a:t>
            </a:r>
            <a:endParaRPr lang="en-CA" sz="2000" dirty="0">
              <a:solidFill>
                <a:srgbClr val="FFFF00"/>
              </a:solidFill>
              <a:latin typeface="Arial Black" pitchFamily="34" charset="0"/>
            </a:endParaRPr>
          </a:p>
        </p:txBody>
      </p:sp>
      <p:pic>
        <p:nvPicPr>
          <p:cNvPr id="9218" name="Picture 2" descr="C:\Users\Owner\Desktop\_ROBERT\My Documents\_data\CICA-Environment Scan\2013-07-10-UW\Economy\Economy-EU Unemploymemt-2013-06-01-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70660"/>
            <a:ext cx="8069833" cy="2971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57200" y="1981200"/>
            <a:ext cx="4114800" cy="4495800"/>
            <a:chOff x="533400" y="1981200"/>
            <a:chExt cx="4114800" cy="4495800"/>
          </a:xfrm>
        </p:grpSpPr>
        <p:sp>
          <p:nvSpPr>
            <p:cNvPr id="5" name="Rounded Rectangle 4"/>
            <p:cNvSpPr/>
            <p:nvPr/>
          </p:nvSpPr>
          <p:spPr>
            <a:xfrm>
              <a:off x="533400" y="1981200"/>
              <a:ext cx="4114800" cy="4495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543" y="2453640"/>
              <a:ext cx="3622991" cy="3886200"/>
            </a:xfrm>
            <a:prstGeom prst="rect">
              <a:avLst/>
            </a:prstGeom>
          </p:spPr>
        </p:pic>
      </p:grpSp>
      <p:sp>
        <p:nvSpPr>
          <p:cNvPr id="7" name="TextBox 6"/>
          <p:cNvSpPr txBox="1"/>
          <p:nvPr/>
        </p:nvSpPr>
        <p:spPr>
          <a:xfrm>
            <a:off x="6385560" y="4509700"/>
            <a:ext cx="1882140" cy="276999"/>
          </a:xfrm>
          <a:prstGeom prst="rect">
            <a:avLst/>
          </a:prstGeom>
          <a:noFill/>
        </p:spPr>
        <p:txBody>
          <a:bodyPr wrap="square" rtlCol="0">
            <a:spAutoFit/>
          </a:bodyPr>
          <a:lstStyle/>
          <a:p>
            <a:pPr algn="r"/>
            <a:r>
              <a:rPr lang="en-CA" sz="1200" dirty="0" smtClean="0">
                <a:solidFill>
                  <a:schemeClr val="bg1"/>
                </a:solidFill>
              </a:rPr>
              <a:t>Source: TC-2013-06-01</a:t>
            </a:r>
            <a:endParaRPr lang="en-CA" sz="1200" dirty="0">
              <a:solidFill>
                <a:schemeClr val="bg1"/>
              </a:solidFill>
            </a:endParaRPr>
          </a:p>
        </p:txBody>
      </p:sp>
    </p:spTree>
    <p:extLst>
      <p:ext uri="{BB962C8B-B14F-4D97-AF65-F5344CB8AC3E}">
        <p14:creationId xmlns:p14="http://schemas.microsoft.com/office/powerpoint/2010/main" val="35657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85112"/>
            <a:ext cx="4648200" cy="461665"/>
          </a:xfrm>
          <a:prstGeom prst="rect">
            <a:avLst/>
          </a:prstGeom>
          <a:noFill/>
        </p:spPr>
        <p:txBody>
          <a:bodyPr wrap="square" rtlCol="0">
            <a:spAutoFit/>
          </a:bodyPr>
          <a:lstStyle/>
          <a:p>
            <a:pPr algn="ctr"/>
            <a:r>
              <a:rPr lang="en-CA" sz="2400" b="1" dirty="0" smtClean="0">
                <a:solidFill>
                  <a:schemeClr val="bg1"/>
                </a:solidFill>
              </a:rPr>
              <a:t>Turkish Airline – Flight 1951</a:t>
            </a:r>
            <a:endParaRPr lang="en-CA" sz="24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26108"/>
            <a:ext cx="3028921" cy="1671807"/>
          </a:xfrm>
          <a:prstGeom prst="rect">
            <a:avLst/>
          </a:prstGeom>
        </p:spPr>
      </p:pic>
      <p:sp>
        <p:nvSpPr>
          <p:cNvPr id="4" name="TextBox 3"/>
          <p:cNvSpPr txBox="1"/>
          <p:nvPr/>
        </p:nvSpPr>
        <p:spPr>
          <a:xfrm>
            <a:off x="3779520" y="674202"/>
            <a:ext cx="4876800" cy="2323713"/>
          </a:xfrm>
          <a:prstGeom prst="rect">
            <a:avLst/>
          </a:prstGeom>
          <a:noFill/>
        </p:spPr>
        <p:txBody>
          <a:bodyPr wrap="square" rtlCol="0">
            <a:spAutoFit/>
          </a:bodyPr>
          <a:lstStyle/>
          <a:p>
            <a:pPr>
              <a:spcAft>
                <a:spcPts val="600"/>
              </a:spcAft>
            </a:pPr>
            <a:r>
              <a:rPr lang="en-CA" sz="2000" b="1" dirty="0" smtClean="0">
                <a:solidFill>
                  <a:schemeClr val="bg1"/>
                </a:solidFill>
              </a:rPr>
              <a:t>Descending through 8,000 </a:t>
            </a:r>
            <a:r>
              <a:rPr lang="en-CA" sz="2000" b="1" dirty="0" err="1" smtClean="0">
                <a:solidFill>
                  <a:schemeClr val="bg1"/>
                </a:solidFill>
              </a:rPr>
              <a:t>ft</a:t>
            </a:r>
            <a:endParaRPr lang="en-CA" sz="2000" b="1" dirty="0" smtClean="0">
              <a:solidFill>
                <a:schemeClr val="bg1"/>
              </a:solidFill>
            </a:endParaRPr>
          </a:p>
          <a:p>
            <a:pPr>
              <a:spcAft>
                <a:spcPts val="600"/>
              </a:spcAft>
            </a:pPr>
            <a:r>
              <a:rPr lang="en-CA" sz="2000" b="1" dirty="0" smtClean="0">
                <a:solidFill>
                  <a:schemeClr val="bg1"/>
                </a:solidFill>
              </a:rPr>
              <a:t>Barometric Altimeter providing Valid Data</a:t>
            </a:r>
          </a:p>
          <a:p>
            <a:pPr>
              <a:spcAft>
                <a:spcPts val="600"/>
              </a:spcAft>
            </a:pPr>
            <a:r>
              <a:rPr lang="en-CA" sz="2000" b="1" dirty="0" smtClean="0">
                <a:solidFill>
                  <a:schemeClr val="bg1"/>
                </a:solidFill>
              </a:rPr>
              <a:t>Radio Altimeter providing false data (-8 </a:t>
            </a:r>
            <a:r>
              <a:rPr lang="en-CA" sz="2000" b="1" dirty="0" err="1" smtClean="0">
                <a:solidFill>
                  <a:schemeClr val="bg1"/>
                </a:solidFill>
              </a:rPr>
              <a:t>ft</a:t>
            </a:r>
            <a:r>
              <a:rPr lang="en-CA" sz="2000" b="1" dirty="0" smtClean="0">
                <a:solidFill>
                  <a:schemeClr val="bg1"/>
                </a:solidFill>
              </a:rPr>
              <a:t>)</a:t>
            </a:r>
          </a:p>
          <a:p>
            <a:pPr>
              <a:spcAft>
                <a:spcPts val="600"/>
              </a:spcAft>
            </a:pPr>
            <a:r>
              <a:rPr lang="en-CA" sz="2000" b="1" dirty="0" smtClean="0">
                <a:solidFill>
                  <a:schemeClr val="bg1"/>
                </a:solidFill>
              </a:rPr>
              <a:t>Radio Altimeter on Pilot's side only</a:t>
            </a:r>
          </a:p>
          <a:p>
            <a:pPr>
              <a:spcAft>
                <a:spcPts val="600"/>
              </a:spcAft>
            </a:pPr>
            <a:r>
              <a:rPr lang="en-CA" sz="2000" b="1" dirty="0" smtClean="0">
                <a:solidFill>
                  <a:schemeClr val="bg1"/>
                </a:solidFill>
              </a:rPr>
              <a:t>Pilot over-rode false reading</a:t>
            </a:r>
          </a:p>
          <a:p>
            <a:pPr>
              <a:spcAft>
                <a:spcPts val="600"/>
              </a:spcAft>
            </a:pPr>
            <a:r>
              <a:rPr lang="en-CA" sz="2000" b="1" dirty="0" smtClean="0">
                <a:solidFill>
                  <a:schemeClr val="bg1"/>
                </a:solidFill>
              </a:rPr>
              <a:t>Co-pilot was performing the landing</a:t>
            </a:r>
            <a:endParaRPr lang="en-CA" sz="2000" b="1" dirty="0">
              <a:solidFill>
                <a:schemeClr val="bg1"/>
              </a:solidFill>
            </a:endParaRPr>
          </a:p>
        </p:txBody>
      </p:sp>
      <p:sp>
        <p:nvSpPr>
          <p:cNvPr id="5" name="TextBox 4"/>
          <p:cNvSpPr txBox="1"/>
          <p:nvPr/>
        </p:nvSpPr>
        <p:spPr>
          <a:xfrm>
            <a:off x="457200" y="3124200"/>
            <a:ext cx="8534400" cy="1169551"/>
          </a:xfrm>
          <a:prstGeom prst="rect">
            <a:avLst/>
          </a:prstGeom>
          <a:noFill/>
        </p:spPr>
        <p:txBody>
          <a:bodyPr wrap="square" rtlCol="0">
            <a:spAutoFit/>
          </a:bodyPr>
          <a:lstStyle/>
          <a:p>
            <a:pPr>
              <a:spcAft>
                <a:spcPts val="600"/>
              </a:spcAft>
            </a:pPr>
            <a:r>
              <a:rPr lang="en-CA" sz="2000" b="1" dirty="0" smtClean="0">
                <a:solidFill>
                  <a:schemeClr val="bg1"/>
                </a:solidFill>
              </a:rPr>
              <a:t>Intercepted the ILS at 1,000 feet – slightly high due to approach requirements</a:t>
            </a:r>
          </a:p>
          <a:p>
            <a:pPr>
              <a:spcAft>
                <a:spcPts val="600"/>
              </a:spcAft>
            </a:pPr>
            <a:r>
              <a:rPr lang="en-CA" sz="2000" b="1" dirty="0" smtClean="0">
                <a:solidFill>
                  <a:schemeClr val="bg1"/>
                </a:solidFill>
              </a:rPr>
              <a:t>ILS controlled the approach – retarded the throttles for rapid descent</a:t>
            </a:r>
          </a:p>
          <a:p>
            <a:pPr>
              <a:spcAft>
                <a:spcPts val="600"/>
              </a:spcAft>
            </a:pPr>
            <a:r>
              <a:rPr lang="en-CA" sz="2000" b="1" dirty="0" smtClean="0">
                <a:solidFill>
                  <a:schemeClr val="bg1"/>
                </a:solidFill>
              </a:rPr>
              <a:t>Unknown to the crew the ILS was reading the Pilot’s radio altimeter at -8 ft.</a:t>
            </a:r>
          </a:p>
        </p:txBody>
      </p:sp>
      <p:sp>
        <p:nvSpPr>
          <p:cNvPr id="6" name="TextBox 5"/>
          <p:cNvSpPr txBox="1"/>
          <p:nvPr/>
        </p:nvSpPr>
        <p:spPr>
          <a:xfrm>
            <a:off x="457200" y="4295417"/>
            <a:ext cx="4381500" cy="707886"/>
          </a:xfrm>
          <a:prstGeom prst="rect">
            <a:avLst/>
          </a:prstGeom>
          <a:noFill/>
        </p:spPr>
        <p:txBody>
          <a:bodyPr wrap="square" rtlCol="0">
            <a:spAutoFit/>
          </a:bodyPr>
          <a:lstStyle/>
          <a:p>
            <a:r>
              <a:rPr lang="en-CA" sz="2000" b="1" dirty="0" smtClean="0">
                <a:solidFill>
                  <a:schemeClr val="bg1"/>
                </a:solidFill>
              </a:rPr>
              <a:t>ILS set the engines to full retard - idle (assuming they were on the ground)</a:t>
            </a:r>
            <a:endParaRPr lang="en-CA" sz="2000" b="1"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295417"/>
            <a:ext cx="3048000" cy="2286000"/>
          </a:xfrm>
          <a:prstGeom prst="rect">
            <a:avLst/>
          </a:prstGeom>
        </p:spPr>
      </p:pic>
      <p:grpSp>
        <p:nvGrpSpPr>
          <p:cNvPr id="10" name="Group 9"/>
          <p:cNvGrpSpPr/>
          <p:nvPr/>
        </p:nvGrpSpPr>
        <p:grpSpPr>
          <a:xfrm>
            <a:off x="609600" y="5181600"/>
            <a:ext cx="3962400" cy="864097"/>
            <a:chOff x="685800" y="5003303"/>
            <a:chExt cx="3962400" cy="864097"/>
          </a:xfrm>
        </p:grpSpPr>
        <p:sp>
          <p:nvSpPr>
            <p:cNvPr id="9" name="Right Arrow 8"/>
            <p:cNvSpPr/>
            <p:nvPr/>
          </p:nvSpPr>
          <p:spPr>
            <a:xfrm>
              <a:off x="685800" y="5003303"/>
              <a:ext cx="3962400" cy="864097"/>
            </a:xfrm>
            <a:prstGeom prst="rightArrow">
              <a:avLst>
                <a:gd name="adj1" fmla="val 50000"/>
                <a:gd name="adj2" fmla="val 449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178517" y="5235296"/>
              <a:ext cx="2595966" cy="400110"/>
            </a:xfrm>
            <a:prstGeom prst="rect">
              <a:avLst/>
            </a:prstGeom>
            <a:noFill/>
          </p:spPr>
          <p:txBody>
            <a:bodyPr wrap="square" rtlCol="0">
              <a:spAutoFit/>
            </a:bodyPr>
            <a:lstStyle/>
            <a:p>
              <a:r>
                <a:rPr lang="en-CA" sz="2000" b="1" dirty="0" smtClean="0">
                  <a:solidFill>
                    <a:schemeClr val="bg1"/>
                  </a:solidFill>
                </a:rPr>
                <a:t>The results were</a:t>
              </a:r>
              <a:endParaRPr lang="en-CA" sz="2000" b="1" dirty="0">
                <a:solidFill>
                  <a:schemeClr val="bg1"/>
                </a:solidFill>
              </a:endParaRPr>
            </a:p>
          </p:txBody>
        </p:sp>
      </p:grpSp>
      <p:sp>
        <p:nvSpPr>
          <p:cNvPr id="11" name="TextBox 10"/>
          <p:cNvSpPr txBox="1"/>
          <p:nvPr/>
        </p:nvSpPr>
        <p:spPr>
          <a:xfrm>
            <a:off x="914400" y="990600"/>
            <a:ext cx="2571721" cy="338554"/>
          </a:xfrm>
          <a:prstGeom prst="rect">
            <a:avLst/>
          </a:prstGeom>
          <a:noFill/>
        </p:spPr>
        <p:txBody>
          <a:bodyPr wrap="square" rtlCol="0">
            <a:spAutoFit/>
          </a:bodyPr>
          <a:lstStyle/>
          <a:p>
            <a:r>
              <a:rPr lang="en-CA" sz="1600" dirty="0" smtClean="0">
                <a:solidFill>
                  <a:schemeClr val="bg1"/>
                </a:solidFill>
                <a:latin typeface="Arial Black" panose="020B0A04020102020204" pitchFamily="34" charset="0"/>
              </a:rPr>
              <a:t>February 2009</a:t>
            </a:r>
            <a:endParaRPr lang="en-CA"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072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500"/>
                            </p:stCondLst>
                            <p:childTnLst>
                              <p:par>
                                <p:cTn id="44" presetID="53" presetClass="entr" presetSubtype="16"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71490"/>
            <a:ext cx="3276600" cy="523220"/>
          </a:xfrm>
          <a:prstGeom prst="rect">
            <a:avLst/>
          </a:prstGeom>
          <a:noFill/>
        </p:spPr>
        <p:txBody>
          <a:bodyPr wrap="square" rtlCol="0">
            <a:spAutoFit/>
          </a:bodyPr>
          <a:lstStyle/>
          <a:p>
            <a:r>
              <a:rPr lang="en-CA" sz="2800" b="1" dirty="0" smtClean="0">
                <a:solidFill>
                  <a:schemeClr val="bg1"/>
                </a:solidFill>
              </a:rPr>
              <a:t>Who Was at Fault ?</a:t>
            </a:r>
            <a:endParaRPr lang="en-CA" sz="2800" b="1" dirty="0">
              <a:solidFill>
                <a:schemeClr val="bg1"/>
              </a:solidFill>
            </a:endParaRPr>
          </a:p>
        </p:txBody>
      </p:sp>
      <p:grpSp>
        <p:nvGrpSpPr>
          <p:cNvPr id="7" name="Group 6"/>
          <p:cNvGrpSpPr/>
          <p:nvPr/>
        </p:nvGrpSpPr>
        <p:grpSpPr>
          <a:xfrm>
            <a:off x="4343399" y="838200"/>
            <a:ext cx="1743075" cy="1556266"/>
            <a:chOff x="4343399" y="838200"/>
            <a:chExt cx="1743075" cy="1556266"/>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399" y="838200"/>
              <a:ext cx="1743075" cy="1162050"/>
            </a:xfrm>
            <a:prstGeom prst="rect">
              <a:avLst/>
            </a:prstGeom>
          </p:spPr>
        </p:pic>
        <p:sp>
          <p:nvSpPr>
            <p:cNvPr id="5" name="TextBox 4"/>
            <p:cNvSpPr txBox="1"/>
            <p:nvPr/>
          </p:nvSpPr>
          <p:spPr>
            <a:xfrm>
              <a:off x="4495800" y="2025134"/>
              <a:ext cx="1590674" cy="369332"/>
            </a:xfrm>
            <a:prstGeom prst="rect">
              <a:avLst/>
            </a:prstGeom>
            <a:noFill/>
          </p:spPr>
          <p:txBody>
            <a:bodyPr wrap="square" rtlCol="0">
              <a:spAutoFit/>
            </a:bodyPr>
            <a:lstStyle/>
            <a:p>
              <a:pPr algn="ctr"/>
              <a:r>
                <a:rPr lang="en-CA" b="1" dirty="0" smtClean="0">
                  <a:solidFill>
                    <a:schemeClr val="bg1"/>
                  </a:solidFill>
                </a:rPr>
                <a:t>Pilot</a:t>
              </a:r>
              <a:endParaRPr lang="en-CA" b="1" dirty="0">
                <a:solidFill>
                  <a:schemeClr val="bg1"/>
                </a:solidFill>
              </a:endParaRPr>
            </a:p>
          </p:txBody>
        </p:sp>
      </p:grpSp>
      <p:grpSp>
        <p:nvGrpSpPr>
          <p:cNvPr id="8" name="Group 7"/>
          <p:cNvGrpSpPr/>
          <p:nvPr/>
        </p:nvGrpSpPr>
        <p:grpSpPr>
          <a:xfrm>
            <a:off x="6477000" y="838200"/>
            <a:ext cx="1676400" cy="1512332"/>
            <a:chOff x="6477000" y="838200"/>
            <a:chExt cx="1676400" cy="151233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838200"/>
              <a:ext cx="1581150" cy="1162050"/>
            </a:xfrm>
            <a:prstGeom prst="rect">
              <a:avLst/>
            </a:prstGeom>
          </p:spPr>
        </p:pic>
        <p:sp>
          <p:nvSpPr>
            <p:cNvPr id="6" name="TextBox 5"/>
            <p:cNvSpPr txBox="1"/>
            <p:nvPr/>
          </p:nvSpPr>
          <p:spPr>
            <a:xfrm>
              <a:off x="6562726" y="1981200"/>
              <a:ext cx="1590674" cy="369332"/>
            </a:xfrm>
            <a:prstGeom prst="rect">
              <a:avLst/>
            </a:prstGeom>
            <a:noFill/>
          </p:spPr>
          <p:txBody>
            <a:bodyPr wrap="square" rtlCol="0">
              <a:spAutoFit/>
            </a:bodyPr>
            <a:lstStyle/>
            <a:p>
              <a:pPr algn="ctr"/>
              <a:r>
                <a:rPr lang="en-CA" b="1" dirty="0" smtClean="0">
                  <a:solidFill>
                    <a:schemeClr val="bg1"/>
                  </a:solidFill>
                </a:rPr>
                <a:t>Computer</a:t>
              </a:r>
              <a:endParaRPr lang="en-CA" b="1" dirty="0">
                <a:solidFill>
                  <a:schemeClr val="bg1"/>
                </a:solidFill>
              </a:endParaRPr>
            </a:p>
          </p:txBody>
        </p:sp>
      </p:grpSp>
      <p:sp>
        <p:nvSpPr>
          <p:cNvPr id="9" name="TextBox 8"/>
          <p:cNvSpPr txBox="1"/>
          <p:nvPr/>
        </p:nvSpPr>
        <p:spPr>
          <a:xfrm>
            <a:off x="381000" y="2514600"/>
            <a:ext cx="8686800" cy="707886"/>
          </a:xfrm>
          <a:prstGeom prst="rect">
            <a:avLst/>
          </a:prstGeom>
          <a:noFill/>
        </p:spPr>
        <p:txBody>
          <a:bodyPr wrap="square" rtlCol="0">
            <a:spAutoFit/>
          </a:bodyPr>
          <a:lstStyle/>
          <a:p>
            <a:r>
              <a:rPr lang="en-CA" sz="2000" b="1" dirty="0">
                <a:solidFill>
                  <a:schemeClr val="bg1"/>
                </a:solidFill>
              </a:rPr>
              <a:t>In the report there is heavy criticism of aircraft manufacturer Boeing, which built the 737 and was aware of problems with the radio altimeters. </a:t>
            </a:r>
            <a:r>
              <a:rPr lang="en-CA" sz="2000" b="1" dirty="0" smtClean="0">
                <a:solidFill>
                  <a:schemeClr val="bg1"/>
                </a:solidFill>
              </a:rPr>
              <a:t> (2,500 reports)</a:t>
            </a:r>
            <a:endParaRPr lang="en-CA" sz="2000" b="1" dirty="0">
              <a:solidFill>
                <a:schemeClr val="bg1"/>
              </a:solidFill>
            </a:endParaRPr>
          </a:p>
        </p:txBody>
      </p:sp>
      <p:sp>
        <p:nvSpPr>
          <p:cNvPr id="10" name="TextBox 9"/>
          <p:cNvSpPr txBox="1"/>
          <p:nvPr/>
        </p:nvSpPr>
        <p:spPr>
          <a:xfrm>
            <a:off x="381000" y="3429000"/>
            <a:ext cx="8534400" cy="2554545"/>
          </a:xfrm>
          <a:prstGeom prst="rect">
            <a:avLst/>
          </a:prstGeom>
          <a:noFill/>
        </p:spPr>
        <p:txBody>
          <a:bodyPr wrap="square" rtlCol="0">
            <a:spAutoFit/>
          </a:bodyPr>
          <a:lstStyle/>
          <a:p>
            <a:r>
              <a:rPr lang="en-CA" sz="2000" b="1" dirty="0">
                <a:solidFill>
                  <a:schemeClr val="bg1"/>
                </a:solidFill>
              </a:rPr>
              <a:t>Boeing in 2004 added a warning in the 737-800 dispatch deviation guide that an autopilot or </a:t>
            </a:r>
            <a:r>
              <a:rPr lang="en-CA" sz="2000" b="1" dirty="0" smtClean="0">
                <a:solidFill>
                  <a:schemeClr val="bg1"/>
                </a:solidFill>
              </a:rPr>
              <a:t>auto-throttle </a:t>
            </a:r>
            <a:r>
              <a:rPr lang="en-CA" sz="2000" b="1" dirty="0">
                <a:solidFill>
                  <a:schemeClr val="bg1"/>
                </a:solidFill>
              </a:rPr>
              <a:t>must not be used during approach and landing if its associated radio altimeter is found to be inoperative before the flight begins.</a:t>
            </a:r>
            <a:r>
              <a:rPr lang="en-CA" sz="2000" b="1" dirty="0" smtClean="0">
                <a:solidFill>
                  <a:schemeClr val="bg1"/>
                </a:solidFill>
              </a:rPr>
              <a:t/>
            </a:r>
            <a:br>
              <a:rPr lang="en-CA" sz="2000" b="1" dirty="0" smtClean="0">
                <a:solidFill>
                  <a:schemeClr val="bg1"/>
                </a:solidFill>
              </a:rPr>
            </a:br>
            <a:r>
              <a:rPr lang="en-CA" sz="2000" b="1" dirty="0" smtClean="0">
                <a:solidFill>
                  <a:schemeClr val="bg1"/>
                </a:solidFill>
              </a:rPr>
              <a:t/>
            </a:r>
            <a:br>
              <a:rPr lang="en-CA" sz="2000" b="1" dirty="0" smtClean="0">
                <a:solidFill>
                  <a:schemeClr val="bg1"/>
                </a:solidFill>
              </a:rPr>
            </a:br>
            <a:r>
              <a:rPr lang="en-CA" sz="2000" b="1" dirty="0">
                <a:solidFill>
                  <a:schemeClr val="bg1"/>
                </a:solidFill>
              </a:rPr>
              <a:t>However, the report noted that the aircraft’s quick reference handbook and flight crew operating manual do not contain similar guidance for a radio altimeter malfunction that occurs during flight.</a:t>
            </a:r>
          </a:p>
        </p:txBody>
      </p:sp>
    </p:spTree>
    <p:extLst>
      <p:ext uri="{BB962C8B-B14F-4D97-AF65-F5344CB8AC3E}">
        <p14:creationId xmlns:p14="http://schemas.microsoft.com/office/powerpoint/2010/main" val="29072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52400"/>
            <a:ext cx="3276600" cy="523220"/>
          </a:xfrm>
          <a:prstGeom prst="rect">
            <a:avLst/>
          </a:prstGeom>
          <a:noFill/>
        </p:spPr>
        <p:txBody>
          <a:bodyPr wrap="square" rtlCol="0">
            <a:spAutoFit/>
          </a:bodyPr>
          <a:lstStyle/>
          <a:p>
            <a:r>
              <a:rPr lang="en-CA" sz="2800" b="1" dirty="0" smtClean="0">
                <a:solidFill>
                  <a:schemeClr val="bg1"/>
                </a:solidFill>
              </a:rPr>
              <a:t>Who Was at Fault ?</a:t>
            </a:r>
            <a:endParaRPr lang="en-CA" sz="2800" b="1" dirty="0">
              <a:solidFill>
                <a:schemeClr val="bg1"/>
              </a:solidFill>
            </a:endParaRPr>
          </a:p>
        </p:txBody>
      </p:sp>
      <p:sp>
        <p:nvSpPr>
          <p:cNvPr id="3" name="TextBox 2"/>
          <p:cNvSpPr txBox="1"/>
          <p:nvPr/>
        </p:nvSpPr>
        <p:spPr>
          <a:xfrm>
            <a:off x="304800" y="685800"/>
            <a:ext cx="8458200" cy="1015663"/>
          </a:xfrm>
          <a:prstGeom prst="rect">
            <a:avLst/>
          </a:prstGeom>
          <a:noFill/>
        </p:spPr>
        <p:txBody>
          <a:bodyPr wrap="square" rtlCol="0">
            <a:spAutoFit/>
          </a:bodyPr>
          <a:lstStyle/>
          <a:p>
            <a:r>
              <a:rPr lang="en-CA" sz="2000" b="1" dirty="0" smtClean="0">
                <a:solidFill>
                  <a:schemeClr val="bg1"/>
                </a:solidFill>
              </a:rPr>
              <a:t>The radio altimeter system did not operate correctly causing anomalous behaviour of the automatic flight system and other systems on the aircraft during flight TK1951. </a:t>
            </a:r>
            <a:endParaRPr lang="en-CA" sz="2000" b="1" dirty="0">
              <a:solidFill>
                <a:schemeClr val="bg1"/>
              </a:solidFill>
            </a:endParaRPr>
          </a:p>
        </p:txBody>
      </p:sp>
      <p:sp>
        <p:nvSpPr>
          <p:cNvPr id="4" name="TextBox 3"/>
          <p:cNvSpPr txBox="1"/>
          <p:nvPr/>
        </p:nvSpPr>
        <p:spPr>
          <a:xfrm>
            <a:off x="304800" y="1752600"/>
            <a:ext cx="8458200" cy="1631216"/>
          </a:xfrm>
          <a:prstGeom prst="rect">
            <a:avLst/>
          </a:prstGeom>
          <a:noFill/>
        </p:spPr>
        <p:txBody>
          <a:bodyPr wrap="square" rtlCol="0">
            <a:spAutoFit/>
          </a:bodyPr>
          <a:lstStyle/>
          <a:p>
            <a:r>
              <a:rPr lang="en-CA" sz="2000" b="1" dirty="0" smtClean="0">
                <a:solidFill>
                  <a:schemeClr val="bg1"/>
                </a:solidFill>
              </a:rPr>
              <a:t>The approach of flight TK1951, where the </a:t>
            </a:r>
            <a:r>
              <a:rPr lang="en-CA" sz="2000" b="1" dirty="0" smtClean="0">
                <a:solidFill>
                  <a:srgbClr val="FFFF00"/>
                </a:solidFill>
              </a:rPr>
              <a:t>auto-throttle functioned </a:t>
            </a:r>
            <a:r>
              <a:rPr lang="en-CA" sz="2000" b="1" dirty="0" smtClean="0">
                <a:solidFill>
                  <a:schemeClr val="bg1"/>
                </a:solidFill>
              </a:rPr>
              <a:t>as though immediately before landing on the </a:t>
            </a:r>
            <a:r>
              <a:rPr lang="en-CA" sz="2000" b="1" dirty="0" smtClean="0">
                <a:solidFill>
                  <a:srgbClr val="FFFF00"/>
                </a:solidFill>
              </a:rPr>
              <a:t>basis of incorrect radio altimeter system </a:t>
            </a:r>
            <a:r>
              <a:rPr lang="en-CA" sz="2000" b="1" dirty="0" smtClean="0">
                <a:solidFill>
                  <a:schemeClr val="bg1"/>
                </a:solidFill>
              </a:rPr>
              <a:t>data, while the </a:t>
            </a:r>
            <a:r>
              <a:rPr lang="en-CA" sz="2000" b="1" dirty="0" smtClean="0">
                <a:solidFill>
                  <a:srgbClr val="00FF00"/>
                </a:solidFill>
              </a:rPr>
              <a:t>other part was still actively flying (the right autopilot was following the glide slope signal</a:t>
            </a:r>
            <a:r>
              <a:rPr lang="en-CA" sz="2000" b="1" dirty="0" smtClean="0">
                <a:solidFill>
                  <a:schemeClr val="bg1"/>
                </a:solidFill>
              </a:rPr>
              <a:t>), presented the crew with an automation surprise that cannot be traced in the Boeing 737 books or training courses. </a:t>
            </a:r>
            <a:endParaRPr lang="en-CA" sz="2000" b="1" dirty="0">
              <a:solidFill>
                <a:schemeClr val="bg1"/>
              </a:solidFill>
            </a:endParaRPr>
          </a:p>
        </p:txBody>
      </p:sp>
      <p:sp>
        <p:nvSpPr>
          <p:cNvPr id="5" name="TextBox 4"/>
          <p:cNvSpPr txBox="1"/>
          <p:nvPr/>
        </p:nvSpPr>
        <p:spPr>
          <a:xfrm>
            <a:off x="381000" y="3429000"/>
            <a:ext cx="8610600" cy="707886"/>
          </a:xfrm>
          <a:prstGeom prst="rect">
            <a:avLst/>
          </a:prstGeom>
          <a:noFill/>
        </p:spPr>
        <p:txBody>
          <a:bodyPr wrap="square" rtlCol="0">
            <a:spAutoFit/>
          </a:bodyPr>
          <a:lstStyle/>
          <a:p>
            <a:r>
              <a:rPr lang="en-CA" sz="2000" b="1" dirty="0" smtClean="0">
                <a:solidFill>
                  <a:srgbClr val="FFFF00"/>
                </a:solidFill>
              </a:rPr>
              <a:t>The word ‘RETARD’ appeared on the flight  mode annunciation of both primary flight displays</a:t>
            </a:r>
            <a:r>
              <a:rPr lang="en-CA" dirty="0" smtClean="0">
                <a:solidFill>
                  <a:srgbClr val="FFFF00"/>
                </a:solidFill>
              </a:rPr>
              <a:t>.</a:t>
            </a:r>
            <a:endParaRPr lang="en-CA" dirty="0">
              <a:solidFill>
                <a:srgbClr val="FFFF00"/>
              </a:solidFill>
            </a:endParaRPr>
          </a:p>
        </p:txBody>
      </p:sp>
      <p:sp>
        <p:nvSpPr>
          <p:cNvPr id="6" name="TextBox 5"/>
          <p:cNvSpPr txBox="1"/>
          <p:nvPr/>
        </p:nvSpPr>
        <p:spPr>
          <a:xfrm>
            <a:off x="457200" y="4233208"/>
            <a:ext cx="8534400" cy="1938992"/>
          </a:xfrm>
          <a:prstGeom prst="rect">
            <a:avLst/>
          </a:prstGeom>
          <a:noFill/>
        </p:spPr>
        <p:txBody>
          <a:bodyPr wrap="square" rtlCol="0">
            <a:spAutoFit/>
          </a:bodyPr>
          <a:lstStyle/>
          <a:p>
            <a:r>
              <a:rPr lang="en-CA" sz="2000" b="1" dirty="0" smtClean="0">
                <a:solidFill>
                  <a:srgbClr val="FFFF00"/>
                </a:solidFill>
              </a:rPr>
              <a:t>The flight could have been continued safely in such a situation if the pilots had intervened on time by any of the following methods:</a:t>
            </a:r>
          </a:p>
          <a:p>
            <a:pPr marL="231775"/>
            <a:r>
              <a:rPr lang="en-CA" sz="2000" b="1" dirty="0" smtClean="0">
                <a:solidFill>
                  <a:srgbClr val="FFFF00"/>
                </a:solidFill>
              </a:rPr>
              <a:t>• Pressing the TO/GA button on the thrust levers to initiate a go-around.</a:t>
            </a:r>
          </a:p>
          <a:p>
            <a:pPr marL="231775"/>
            <a:r>
              <a:rPr lang="en-CA" sz="2000" b="1" dirty="0" smtClean="0">
                <a:solidFill>
                  <a:srgbClr val="FFFF00"/>
                </a:solidFill>
              </a:rPr>
              <a:t>• Advancing the throttles and keep them in position manually.</a:t>
            </a:r>
          </a:p>
          <a:p>
            <a:pPr marL="403225" indent="-171450"/>
            <a:r>
              <a:rPr lang="en-CA" sz="2000" b="1" dirty="0" smtClean="0">
                <a:solidFill>
                  <a:srgbClr val="FFFF00"/>
                </a:solidFill>
              </a:rPr>
              <a:t>• Deactivating the auto-throttle (and possibly the right autopilot) and taking over control manually.</a:t>
            </a:r>
          </a:p>
        </p:txBody>
      </p:sp>
    </p:spTree>
    <p:extLst>
      <p:ext uri="{BB962C8B-B14F-4D97-AF65-F5344CB8AC3E}">
        <p14:creationId xmlns:p14="http://schemas.microsoft.com/office/powerpoint/2010/main" val="29072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142" y="1143000"/>
            <a:ext cx="7391400" cy="461665"/>
          </a:xfrm>
          <a:prstGeom prst="rect">
            <a:avLst/>
          </a:prstGeom>
          <a:noFill/>
        </p:spPr>
        <p:txBody>
          <a:bodyPr wrap="square" rtlCol="0">
            <a:spAutoFit/>
          </a:bodyPr>
          <a:lstStyle/>
          <a:p>
            <a:r>
              <a:rPr lang="en-CA" sz="2000" b="1" dirty="0" smtClean="0">
                <a:solidFill>
                  <a:schemeClr val="bg1"/>
                </a:solidFill>
                <a:latin typeface="Arial Black" panose="020B0A04020102020204" pitchFamily="34" charset="0"/>
                <a:cs typeface="Arial" panose="020B0604020202020204" pitchFamily="34" charset="0"/>
              </a:rPr>
              <a:t>When Considering Robotics, What Do You Think Of</a:t>
            </a:r>
            <a:r>
              <a:rPr lang="en-CA" sz="2400" b="1" dirty="0" smtClean="0">
                <a:solidFill>
                  <a:schemeClr val="bg1"/>
                </a:solidFill>
                <a:latin typeface="Arial Black" panose="020B0A04020102020204" pitchFamily="34" charset="0"/>
                <a:cs typeface="Arial" panose="020B0604020202020204" pitchFamily="34" charset="0"/>
              </a:rPr>
              <a:t>?</a:t>
            </a:r>
            <a:endParaRPr lang="en-CA" sz="2400" b="1" dirty="0">
              <a:solidFill>
                <a:schemeClr val="bg1"/>
              </a:solidFill>
              <a:latin typeface="Arial Black" panose="020B0A040201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857374"/>
            <a:ext cx="2131847" cy="2638425"/>
          </a:xfrm>
          <a:prstGeom prst="rect">
            <a:avLst/>
          </a:prstGeom>
        </p:spPr>
      </p:pic>
      <p:sp>
        <p:nvSpPr>
          <p:cNvPr id="4" name="TextBox 3"/>
          <p:cNvSpPr txBox="1"/>
          <p:nvPr/>
        </p:nvSpPr>
        <p:spPr>
          <a:xfrm>
            <a:off x="4876800" y="3048000"/>
            <a:ext cx="3048000" cy="923330"/>
          </a:xfrm>
          <a:prstGeom prst="rect">
            <a:avLst/>
          </a:prstGeom>
          <a:noFill/>
        </p:spPr>
        <p:txBody>
          <a:bodyPr wrap="square" rtlCol="0">
            <a:spAutoFit/>
          </a:bodyPr>
          <a:lstStyle/>
          <a:p>
            <a:r>
              <a:rPr lang="en-CA" dirty="0"/>
              <a:t/>
            </a:r>
            <a:br>
              <a:rPr lang="en-CA" dirty="0"/>
            </a:br>
            <a:r>
              <a:rPr lang="en-CA" dirty="0"/>
              <a:t/>
            </a:r>
            <a:br>
              <a:rPr lang="en-CA" dirty="0"/>
            </a:br>
            <a:endParaRPr lang="en-C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5" y="1857375"/>
            <a:ext cx="2219325" cy="27146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1" y="1857375"/>
            <a:ext cx="2286000" cy="2638424"/>
          </a:xfrm>
          <a:prstGeom prst="rect">
            <a:avLst/>
          </a:prstGeom>
        </p:spPr>
      </p:pic>
      <p:sp>
        <p:nvSpPr>
          <p:cNvPr id="11" name="TextBox 10"/>
          <p:cNvSpPr txBox="1"/>
          <p:nvPr/>
        </p:nvSpPr>
        <p:spPr>
          <a:xfrm>
            <a:off x="1371600" y="5105400"/>
            <a:ext cx="6705600" cy="707886"/>
          </a:xfrm>
          <a:prstGeom prst="rect">
            <a:avLst/>
          </a:prstGeom>
          <a:noFill/>
        </p:spPr>
        <p:txBody>
          <a:bodyPr wrap="square" rtlCol="0">
            <a:spAutoFit/>
          </a:bodyPr>
          <a:lstStyle/>
          <a:p>
            <a:pPr algn="ctr"/>
            <a:r>
              <a:rPr lang="en-CA" sz="2000" dirty="0" smtClean="0">
                <a:solidFill>
                  <a:schemeClr val="bg1"/>
                </a:solidFill>
                <a:latin typeface="Arial Black" panose="020B0A04020102020204" pitchFamily="34" charset="0"/>
              </a:rPr>
              <a:t>Science Fiction to Automobile Manufacturing</a:t>
            </a:r>
          </a:p>
          <a:p>
            <a:pPr algn="ctr"/>
            <a:r>
              <a:rPr lang="en-CA" sz="2000" dirty="0" smtClean="0">
                <a:solidFill>
                  <a:schemeClr val="bg1"/>
                </a:solidFill>
                <a:latin typeface="Arial Black" panose="020B0A04020102020204" pitchFamily="34" charset="0"/>
              </a:rPr>
              <a:t>Robots are a Way of Life</a:t>
            </a:r>
            <a:endParaRPr lang="en-CA"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450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1017722"/>
            <a:ext cx="3733801" cy="2489201"/>
          </a:xfrm>
          <a:prstGeom prst="rect">
            <a:avLst/>
          </a:prstGeom>
        </p:spPr>
      </p:pic>
      <p:sp>
        <p:nvSpPr>
          <p:cNvPr id="3" name="TextBox 2"/>
          <p:cNvSpPr txBox="1"/>
          <p:nvPr/>
        </p:nvSpPr>
        <p:spPr>
          <a:xfrm>
            <a:off x="4404360" y="3581400"/>
            <a:ext cx="4114800" cy="707886"/>
          </a:xfrm>
          <a:prstGeom prst="rect">
            <a:avLst/>
          </a:prstGeom>
          <a:noFill/>
        </p:spPr>
        <p:txBody>
          <a:bodyPr wrap="square" rtlCol="0">
            <a:spAutoFit/>
          </a:bodyPr>
          <a:lstStyle/>
          <a:p>
            <a:pPr algn="ctr"/>
            <a:r>
              <a:rPr lang="en-CA" sz="2000" dirty="0" smtClean="0">
                <a:solidFill>
                  <a:schemeClr val="bg1"/>
                </a:solidFill>
                <a:latin typeface="Arial Black" panose="020B0A04020102020204" pitchFamily="34" charset="0"/>
              </a:rPr>
              <a:t>Japanese Nursing Assistant</a:t>
            </a:r>
          </a:p>
          <a:p>
            <a:pPr algn="ctr"/>
            <a:r>
              <a:rPr lang="en-CA" sz="2000" dirty="0" smtClean="0">
                <a:solidFill>
                  <a:schemeClr val="bg1"/>
                </a:solidFill>
                <a:latin typeface="Arial Black" panose="020B0A04020102020204" pitchFamily="34" charset="0"/>
              </a:rPr>
              <a:t>Robot</a:t>
            </a:r>
            <a:endParaRPr lang="en-CA" sz="2000" dirty="0">
              <a:solidFill>
                <a:schemeClr val="bg1"/>
              </a:solidFill>
              <a:latin typeface="Arial Black" panose="020B0A04020102020204" pitchFamily="34" charset="0"/>
            </a:endParaRPr>
          </a:p>
        </p:txBody>
      </p:sp>
      <p:sp>
        <p:nvSpPr>
          <p:cNvPr id="4" name="TextBox 3"/>
          <p:cNvSpPr txBox="1"/>
          <p:nvPr/>
        </p:nvSpPr>
        <p:spPr>
          <a:xfrm>
            <a:off x="228600" y="1024211"/>
            <a:ext cx="3962400" cy="2246769"/>
          </a:xfrm>
          <a:prstGeom prst="rect">
            <a:avLst/>
          </a:prstGeom>
          <a:noFill/>
        </p:spPr>
        <p:txBody>
          <a:bodyPr wrap="square" rtlCol="0">
            <a:spAutoFit/>
          </a:bodyPr>
          <a:lstStyle/>
          <a:p>
            <a:pPr algn="ctr"/>
            <a:r>
              <a:rPr lang="en-CA" sz="2000" dirty="0" smtClean="0">
                <a:solidFill>
                  <a:schemeClr val="bg1"/>
                </a:solidFill>
                <a:latin typeface="Arial Black" panose="020B0A04020102020204" pitchFamily="34" charset="0"/>
              </a:rPr>
              <a:t>Medical Robots will replace care givers in turning patients over, carrying them from their beds to chairs or gurneys and moving beds around the hospital</a:t>
            </a:r>
            <a:endParaRPr lang="en-CA" sz="2000" dirty="0">
              <a:solidFill>
                <a:schemeClr val="bg1"/>
              </a:solidFill>
              <a:latin typeface="Arial Black" panose="020B0A04020102020204" pitchFamily="34" charset="0"/>
            </a:endParaRPr>
          </a:p>
        </p:txBody>
      </p:sp>
      <p:sp>
        <p:nvSpPr>
          <p:cNvPr id="5" name="TextBox 4"/>
          <p:cNvSpPr txBox="1"/>
          <p:nvPr/>
        </p:nvSpPr>
        <p:spPr>
          <a:xfrm>
            <a:off x="4571999" y="5105400"/>
            <a:ext cx="4114800" cy="707886"/>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Sterilization Robots will </a:t>
            </a:r>
            <a:r>
              <a:rPr lang="en-CA" sz="2000" dirty="0">
                <a:solidFill>
                  <a:schemeClr val="bg1"/>
                </a:solidFill>
                <a:latin typeface="Arial Black" panose="020B0A04020102020204" pitchFamily="34" charset="0"/>
              </a:rPr>
              <a:t>C</a:t>
            </a:r>
            <a:r>
              <a:rPr lang="en-CA" sz="2000" dirty="0" smtClean="0">
                <a:solidFill>
                  <a:schemeClr val="bg1"/>
                </a:solidFill>
                <a:latin typeface="Arial Black" panose="020B0A04020102020204" pitchFamily="34" charset="0"/>
              </a:rPr>
              <a:t>lean  and Disinfect Rooms</a:t>
            </a:r>
            <a:endParaRPr lang="en-CA" sz="2000" dirty="0">
              <a:solidFill>
                <a:schemeClr val="bg1"/>
              </a:solidFill>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4067282"/>
            <a:ext cx="3695700" cy="2076236"/>
          </a:xfrm>
          <a:prstGeom prst="rect">
            <a:avLst/>
          </a:prstGeom>
        </p:spPr>
      </p:pic>
    </p:spTree>
    <p:extLst>
      <p:ext uri="{BB962C8B-B14F-4D97-AF65-F5344CB8AC3E}">
        <p14:creationId xmlns:p14="http://schemas.microsoft.com/office/powerpoint/2010/main" val="32780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51" y="1412728"/>
            <a:ext cx="3734314" cy="4895909"/>
          </a:xfrm>
          <a:prstGeom prst="rect">
            <a:avLst/>
          </a:prstGeom>
        </p:spPr>
      </p:pic>
      <p:sp>
        <p:nvSpPr>
          <p:cNvPr id="2" name="TextBox 1"/>
          <p:cNvSpPr txBox="1"/>
          <p:nvPr/>
        </p:nvSpPr>
        <p:spPr>
          <a:xfrm>
            <a:off x="2132308" y="399870"/>
            <a:ext cx="5410200" cy="400110"/>
          </a:xfrm>
          <a:prstGeom prst="rect">
            <a:avLst/>
          </a:prstGeom>
          <a:noFill/>
        </p:spPr>
        <p:txBody>
          <a:bodyPr wrap="square" rtlCol="0">
            <a:spAutoFit/>
          </a:bodyPr>
          <a:lstStyle/>
          <a:p>
            <a:pPr algn="ctr"/>
            <a:r>
              <a:rPr lang="en-CA" sz="2000" dirty="0" smtClean="0">
                <a:solidFill>
                  <a:srgbClr val="FFFF00"/>
                </a:solidFill>
                <a:latin typeface="Arial Black" panose="020B0A04020102020204" pitchFamily="34" charset="0"/>
              </a:rPr>
              <a:t>The Need For Assurance</a:t>
            </a:r>
            <a:endParaRPr lang="en-CA" sz="2000" dirty="0">
              <a:solidFill>
                <a:srgbClr val="FFFF00"/>
              </a:solidFill>
              <a:latin typeface="Arial Black" panose="020B0A04020102020204" pitchFamily="34" charset="0"/>
            </a:endParaRPr>
          </a:p>
        </p:txBody>
      </p:sp>
      <p:grpSp>
        <p:nvGrpSpPr>
          <p:cNvPr id="5" name="Group 4"/>
          <p:cNvGrpSpPr/>
          <p:nvPr/>
        </p:nvGrpSpPr>
        <p:grpSpPr>
          <a:xfrm>
            <a:off x="2438400" y="1386582"/>
            <a:ext cx="6324600" cy="3124200"/>
            <a:chOff x="228600" y="1828800"/>
            <a:chExt cx="6324600" cy="3124200"/>
          </a:xfrm>
        </p:grpSpPr>
        <p:sp>
          <p:nvSpPr>
            <p:cNvPr id="3" name="Rounded Rectangle 2"/>
            <p:cNvSpPr/>
            <p:nvPr/>
          </p:nvSpPr>
          <p:spPr>
            <a:xfrm>
              <a:off x="228600" y="1828800"/>
              <a:ext cx="6324600" cy="3124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381000" y="1973639"/>
              <a:ext cx="6019800" cy="2862322"/>
            </a:xfrm>
            <a:prstGeom prst="rect">
              <a:avLst/>
            </a:prstGeom>
            <a:noFill/>
          </p:spPr>
          <p:txBody>
            <a:bodyPr wrap="square" rtlCol="0">
              <a:spAutoFit/>
            </a:bodyPr>
            <a:lstStyle/>
            <a:p>
              <a:r>
                <a:rPr lang="en-CA" b="1" dirty="0"/>
                <a:t>On March 21, 1986, oilfield worker Ray Cox visited a clinic in Tyler, Texas, to receive his radiation treatment. Cox knew from his previous visits that the procedure should be painless--but that day, he felt a jolt of searing heat. Outside the shielded treatment room, the therapy technologist was puzzled. The computer terminal used to operate the radiation machine displayed the cryptic message, "Malfunction 54," indicating the incorrect dose had been delivered. Clinic staff were unable to find anything wrong with the machine, so they sent Cox home and continued treating other patients</a:t>
              </a:r>
              <a:r>
                <a:rPr lang="en-CA" b="1" dirty="0" smtClean="0"/>
                <a:t>. </a:t>
              </a:r>
              <a:endParaRPr lang="en-CA" dirty="0"/>
            </a:p>
          </p:txBody>
        </p:sp>
      </p:grpSp>
      <p:grpSp>
        <p:nvGrpSpPr>
          <p:cNvPr id="9" name="Group 8"/>
          <p:cNvGrpSpPr/>
          <p:nvPr/>
        </p:nvGrpSpPr>
        <p:grpSpPr>
          <a:xfrm>
            <a:off x="1447800" y="3570399"/>
            <a:ext cx="5819614" cy="2768718"/>
            <a:chOff x="1447800" y="4038600"/>
            <a:chExt cx="5819614" cy="2768718"/>
          </a:xfrm>
        </p:grpSpPr>
        <p:sp>
          <p:nvSpPr>
            <p:cNvPr id="7" name="Rounded Rectangle 6"/>
            <p:cNvSpPr/>
            <p:nvPr/>
          </p:nvSpPr>
          <p:spPr>
            <a:xfrm>
              <a:off x="1447800" y="4038600"/>
              <a:ext cx="5791200" cy="276871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552414" y="4190376"/>
              <a:ext cx="5715000" cy="2585323"/>
            </a:xfrm>
            <a:prstGeom prst="rect">
              <a:avLst/>
            </a:prstGeom>
            <a:noFill/>
          </p:spPr>
          <p:txBody>
            <a:bodyPr wrap="square" rtlCol="0">
              <a:spAutoFit/>
            </a:bodyPr>
            <a:lstStyle/>
            <a:p>
              <a:r>
                <a:rPr lang="en-CA" b="1" dirty="0"/>
                <a:t>Four days later</a:t>
              </a:r>
              <a:r>
                <a:rPr lang="en-CA" b="1" dirty="0" smtClean="0"/>
                <a:t>, "</a:t>
              </a:r>
              <a:r>
                <a:rPr lang="en-CA" b="1" dirty="0"/>
                <a:t>Malfunction 54" flashed on the screen again during a treatment, this </a:t>
              </a:r>
              <a:r>
                <a:rPr lang="en-CA" b="1" dirty="0" smtClean="0"/>
                <a:t>time </a:t>
              </a:r>
              <a:r>
                <a:rPr lang="en-CA" b="1" dirty="0"/>
                <a:t>while a sixty-six-year-old bus driver, </a:t>
              </a:r>
              <a:r>
                <a:rPr lang="en-CA" b="1" dirty="0" err="1"/>
                <a:t>Verdon</a:t>
              </a:r>
              <a:r>
                <a:rPr lang="en-CA" b="1" dirty="0"/>
                <a:t> Kidd, was receiving therapy at the Tyler cancer centre for skin cancer on his face. He became disoriented and then comatose, and died three weeks later. Kidd's death, which preceded Cox's by nearly four months, made medical history -- the first fatality caused, according to Jacky's research, by an overdose during radiation treatment.</a:t>
              </a: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395" y="2785270"/>
            <a:ext cx="7820025" cy="2114550"/>
          </a:xfrm>
          <a:prstGeom prst="rect">
            <a:avLst/>
          </a:prstGeom>
        </p:spPr>
      </p:pic>
      <p:sp>
        <p:nvSpPr>
          <p:cNvPr id="11" name="TextBox 10"/>
          <p:cNvSpPr txBox="1"/>
          <p:nvPr/>
        </p:nvSpPr>
        <p:spPr>
          <a:xfrm>
            <a:off x="3709648" y="888345"/>
            <a:ext cx="1906292"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Therac-25</a:t>
            </a:r>
            <a:endParaRPr lang="en-CA" sz="2400" dirty="0">
              <a:solidFill>
                <a:srgbClr val="FFFF00"/>
              </a:solidFill>
              <a:latin typeface="Arial Black" panose="020B0A04020102020204" pitchFamily="34" charset="0"/>
            </a:endParaRPr>
          </a:p>
        </p:txBody>
      </p:sp>
      <p:sp>
        <p:nvSpPr>
          <p:cNvPr id="12" name="TextBox 11"/>
          <p:cNvSpPr txBox="1"/>
          <p:nvPr/>
        </p:nvSpPr>
        <p:spPr>
          <a:xfrm>
            <a:off x="7530626" y="4899820"/>
            <a:ext cx="1269570" cy="1569660"/>
          </a:xfrm>
          <a:prstGeom prst="rect">
            <a:avLst/>
          </a:prstGeom>
          <a:noFill/>
        </p:spPr>
        <p:txBody>
          <a:bodyPr wrap="square" rtlCol="0">
            <a:spAutoFit/>
          </a:bodyPr>
          <a:lstStyle/>
          <a:p>
            <a:r>
              <a:rPr lang="en-CA" sz="9600" dirty="0" smtClean="0">
                <a:solidFill>
                  <a:srgbClr val="00FF00"/>
                </a:solidFill>
                <a:latin typeface="Arial Black" panose="020B0A04020102020204" pitchFamily="34" charset="0"/>
              </a:rPr>
              <a:t>?</a:t>
            </a:r>
            <a:endParaRPr lang="en-CA" sz="9600" dirty="0">
              <a:solidFill>
                <a:srgbClr val="00FF00"/>
              </a:solidFill>
              <a:latin typeface="Arial Black" panose="020B0A04020102020204" pitchFamily="34" charset="0"/>
            </a:endParaRPr>
          </a:p>
        </p:txBody>
      </p:sp>
    </p:spTree>
    <p:extLst>
      <p:ext uri="{BB962C8B-B14F-4D97-AF65-F5344CB8AC3E}">
        <p14:creationId xmlns:p14="http://schemas.microsoft.com/office/powerpoint/2010/main" val="27736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914400"/>
            <a:ext cx="7772400" cy="838200"/>
            <a:chOff x="457200" y="914400"/>
            <a:chExt cx="7772400" cy="838200"/>
          </a:xfrm>
        </p:grpSpPr>
        <p:sp>
          <p:nvSpPr>
            <p:cNvPr id="2" name="Rounded Rectangle 1"/>
            <p:cNvSpPr/>
            <p:nvPr/>
          </p:nvSpPr>
          <p:spPr>
            <a:xfrm>
              <a:off x="457200" y="914400"/>
              <a:ext cx="77724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3" name="TextBox 2"/>
            <p:cNvSpPr txBox="1"/>
            <p:nvPr/>
          </p:nvSpPr>
          <p:spPr>
            <a:xfrm>
              <a:off x="1036320" y="1138535"/>
              <a:ext cx="6019800" cy="461665"/>
            </a:xfrm>
            <a:prstGeom prst="rect">
              <a:avLst/>
            </a:prstGeom>
            <a:noFill/>
          </p:spPr>
          <p:txBody>
            <a:bodyPr wrap="square" rtlCol="0">
              <a:spAutoFit/>
            </a:bodyPr>
            <a:lstStyle/>
            <a:p>
              <a:pPr algn="ctr"/>
              <a:r>
                <a:rPr lang="en-CA" sz="2400" b="1" dirty="0" smtClean="0">
                  <a:solidFill>
                    <a:srgbClr val="FF0000"/>
                  </a:solidFill>
                  <a:latin typeface="Arial Black" panose="020B0A04020102020204" pitchFamily="34" charset="0"/>
                </a:rPr>
                <a:t>We </a:t>
              </a:r>
              <a:r>
                <a:rPr lang="en-CA" sz="2400" b="1" dirty="0">
                  <a:solidFill>
                    <a:srgbClr val="FF0000"/>
                  </a:solidFill>
                  <a:latin typeface="Arial Black" panose="020B0A04020102020204" pitchFamily="34" charset="0"/>
                </a:rPr>
                <a:t>N</a:t>
              </a:r>
              <a:r>
                <a:rPr lang="en-CA" sz="2400" b="1" dirty="0" smtClean="0">
                  <a:solidFill>
                    <a:srgbClr val="FF0000"/>
                  </a:solidFill>
                  <a:latin typeface="Arial Black" panose="020B0A04020102020204" pitchFamily="34" charset="0"/>
                </a:rPr>
                <a:t>eed </a:t>
              </a:r>
              <a:r>
                <a:rPr lang="en-CA" sz="2400" b="1" dirty="0">
                  <a:solidFill>
                    <a:srgbClr val="FF0000"/>
                  </a:solidFill>
                  <a:latin typeface="Arial Black" panose="020B0A04020102020204" pitchFamily="34" charset="0"/>
                </a:rPr>
                <a:t>R</a:t>
              </a:r>
              <a:r>
                <a:rPr lang="en-CA" sz="2400" b="1" dirty="0" smtClean="0">
                  <a:solidFill>
                    <a:srgbClr val="FF0000"/>
                  </a:solidFill>
                  <a:latin typeface="Arial Black" panose="020B0A04020102020204" pitchFamily="34" charset="0"/>
                </a:rPr>
                <a:t>obotic Assurance</a:t>
              </a:r>
              <a:endParaRPr lang="en-CA" sz="2400" b="1" dirty="0">
                <a:solidFill>
                  <a:srgbClr val="FF0000"/>
                </a:solidFill>
                <a:latin typeface="Arial Black" panose="020B0A04020102020204" pitchFamily="34" charset="0"/>
              </a:endParaRPr>
            </a:p>
          </p:txBody>
        </p:sp>
      </p:grpSp>
    </p:spTree>
    <p:extLst>
      <p:ext uri="{BB962C8B-B14F-4D97-AF65-F5344CB8AC3E}">
        <p14:creationId xmlns:p14="http://schemas.microsoft.com/office/powerpoint/2010/main" val="1901988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3" name="TextBox 2"/>
          <p:cNvSpPr txBox="1"/>
          <p:nvPr/>
        </p:nvSpPr>
        <p:spPr>
          <a:xfrm>
            <a:off x="1219200" y="1828800"/>
            <a:ext cx="6629400" cy="430887"/>
          </a:xfrm>
          <a:prstGeom prst="rect">
            <a:avLst/>
          </a:prstGeom>
          <a:noFill/>
        </p:spPr>
        <p:txBody>
          <a:bodyPr wrap="square" rtlCol="0">
            <a:spAutoFit/>
          </a:bodyPr>
          <a:lstStyle/>
          <a:p>
            <a:r>
              <a:rPr lang="en-CA" sz="2200" dirty="0" smtClean="0">
                <a:solidFill>
                  <a:srgbClr val="FFFF00"/>
                </a:solidFill>
                <a:latin typeface="Arial Black" panose="020B0A04020102020204" pitchFamily="34" charset="0"/>
              </a:rPr>
              <a:t>Asimov</a:t>
            </a:r>
            <a:r>
              <a:rPr lang="en-CA" sz="2200" dirty="0" smtClean="0">
                <a:solidFill>
                  <a:schemeClr val="bg1"/>
                </a:solidFill>
                <a:latin typeface="Arial Black" panose="020B0A04020102020204" pitchFamily="34" charset="0"/>
              </a:rPr>
              <a:t>  - 1950s Science Fiction</a:t>
            </a:r>
            <a:endParaRPr lang="en-CA" sz="2200" dirty="0">
              <a:solidFill>
                <a:schemeClr val="bg1"/>
              </a:solidFill>
              <a:latin typeface="Arial Black" panose="020B0A04020102020204" pitchFamily="34" charset="0"/>
            </a:endParaRPr>
          </a:p>
        </p:txBody>
      </p:sp>
      <p:sp>
        <p:nvSpPr>
          <p:cNvPr id="4" name="TextBox 3"/>
          <p:cNvSpPr txBox="1"/>
          <p:nvPr/>
        </p:nvSpPr>
        <p:spPr>
          <a:xfrm>
            <a:off x="1219200" y="2514600"/>
            <a:ext cx="7086600" cy="430887"/>
          </a:xfrm>
          <a:prstGeom prst="rect">
            <a:avLst/>
          </a:prstGeom>
          <a:noFill/>
        </p:spPr>
        <p:txBody>
          <a:bodyPr wrap="square" rtlCol="0">
            <a:spAutoFit/>
          </a:bodyPr>
          <a:lstStyle/>
          <a:p>
            <a:r>
              <a:rPr lang="en-CA" sz="2200" dirty="0" smtClean="0">
                <a:solidFill>
                  <a:schemeClr val="bg1"/>
                </a:solidFill>
                <a:latin typeface="Arial Black" panose="020B0A04020102020204" pitchFamily="34" charset="0"/>
              </a:rPr>
              <a:t>ISO/IEC – Various Standards </a:t>
            </a:r>
            <a:endParaRPr lang="en-CA" sz="2200" dirty="0">
              <a:solidFill>
                <a:schemeClr val="bg1"/>
              </a:solidFill>
              <a:latin typeface="Arial Black" panose="020B0A04020102020204" pitchFamily="34" charset="0"/>
            </a:endParaRPr>
          </a:p>
        </p:txBody>
      </p:sp>
      <p:sp>
        <p:nvSpPr>
          <p:cNvPr id="5" name="TextBox 4"/>
          <p:cNvSpPr txBox="1"/>
          <p:nvPr/>
        </p:nvSpPr>
        <p:spPr>
          <a:xfrm>
            <a:off x="1219200" y="3181290"/>
            <a:ext cx="7086600" cy="430887"/>
          </a:xfrm>
          <a:prstGeom prst="rect">
            <a:avLst/>
          </a:prstGeom>
          <a:noFill/>
        </p:spPr>
        <p:txBody>
          <a:bodyPr wrap="square" rtlCol="0">
            <a:spAutoFit/>
          </a:bodyPr>
          <a:lstStyle/>
          <a:p>
            <a:r>
              <a:rPr lang="en-CA" sz="2200" dirty="0" smtClean="0">
                <a:solidFill>
                  <a:schemeClr val="bg1"/>
                </a:solidFill>
                <a:latin typeface="Arial Black" panose="020B0A04020102020204" pitchFamily="34" charset="0"/>
              </a:rPr>
              <a:t>NIST -  Some Standards </a:t>
            </a:r>
            <a:endParaRPr lang="en-CA" sz="2200" dirty="0">
              <a:solidFill>
                <a:schemeClr val="bg1"/>
              </a:solidFill>
              <a:latin typeface="Arial Black" panose="020B0A04020102020204" pitchFamily="34" charset="0"/>
            </a:endParaRPr>
          </a:p>
        </p:txBody>
      </p:sp>
      <p:sp>
        <p:nvSpPr>
          <p:cNvPr id="6" name="TextBox 5"/>
          <p:cNvSpPr txBox="1"/>
          <p:nvPr/>
        </p:nvSpPr>
        <p:spPr>
          <a:xfrm>
            <a:off x="1219200" y="3836313"/>
            <a:ext cx="7086600" cy="430887"/>
          </a:xfrm>
          <a:prstGeom prst="rect">
            <a:avLst/>
          </a:prstGeom>
          <a:noFill/>
        </p:spPr>
        <p:txBody>
          <a:bodyPr wrap="square" rtlCol="0">
            <a:spAutoFit/>
          </a:bodyPr>
          <a:lstStyle/>
          <a:p>
            <a:r>
              <a:rPr lang="en-CA" sz="2200" dirty="0" smtClean="0">
                <a:solidFill>
                  <a:srgbClr val="FFFF00"/>
                </a:solidFill>
                <a:latin typeface="Arial Black" panose="020B0A04020102020204" pitchFamily="34" charset="0"/>
              </a:rPr>
              <a:t>Korea</a:t>
            </a:r>
            <a:r>
              <a:rPr lang="en-CA" sz="2200" dirty="0" smtClean="0">
                <a:solidFill>
                  <a:schemeClr val="bg1"/>
                </a:solidFill>
                <a:latin typeface="Arial Black" panose="020B0A04020102020204" pitchFamily="34" charset="0"/>
              </a:rPr>
              <a:t> – Updated 2012 Manufacturing Robots</a:t>
            </a:r>
            <a:endParaRPr lang="en-CA" sz="2200" dirty="0">
              <a:solidFill>
                <a:schemeClr val="bg1"/>
              </a:solidFill>
              <a:latin typeface="Arial Black" panose="020B0A04020102020204" pitchFamily="34" charset="0"/>
            </a:endParaRPr>
          </a:p>
        </p:txBody>
      </p:sp>
      <p:sp>
        <p:nvSpPr>
          <p:cNvPr id="7" name="TextBox 6"/>
          <p:cNvSpPr txBox="1"/>
          <p:nvPr/>
        </p:nvSpPr>
        <p:spPr>
          <a:xfrm>
            <a:off x="1219200" y="4522113"/>
            <a:ext cx="6400800" cy="430887"/>
          </a:xfrm>
          <a:prstGeom prst="rect">
            <a:avLst/>
          </a:prstGeom>
          <a:noFill/>
        </p:spPr>
        <p:txBody>
          <a:bodyPr wrap="square" rtlCol="0">
            <a:spAutoFit/>
          </a:bodyPr>
          <a:lstStyle/>
          <a:p>
            <a:r>
              <a:rPr lang="en-CA" sz="2200" dirty="0" smtClean="0">
                <a:solidFill>
                  <a:schemeClr val="bg1"/>
                </a:solidFill>
                <a:latin typeface="Arial Black" panose="020B0A04020102020204" pitchFamily="34" charset="0"/>
              </a:rPr>
              <a:t>Japan -  Ten Principles of Robotic Law  </a:t>
            </a:r>
            <a:endParaRPr lang="en-CA" sz="2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51874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571214"/>
            <a:ext cx="7543800" cy="3600986"/>
          </a:xfrm>
          <a:prstGeom prst="rect">
            <a:avLst/>
          </a:prstGeom>
          <a:noFill/>
        </p:spPr>
        <p:txBody>
          <a:bodyPr wrap="square" rtlCol="0">
            <a:spAutoFit/>
          </a:bodyPr>
          <a:lstStyle/>
          <a:p>
            <a:pPr marL="285750" lvl="0" indent="-285750">
              <a:spcBef>
                <a:spcPts val="600"/>
              </a:spcBef>
              <a:spcAft>
                <a:spcPts val="1200"/>
              </a:spcAft>
              <a:buFont typeface="Arial" panose="020B0604020202020204" pitchFamily="34" charset="0"/>
              <a:buChar char="•"/>
            </a:pPr>
            <a:r>
              <a:rPr lang="en-CA" sz="2000" dirty="0" smtClean="0">
                <a:solidFill>
                  <a:schemeClr val="bg1"/>
                </a:solidFill>
                <a:latin typeface="Arial Black" panose="020B0A04020102020204" pitchFamily="34" charset="0"/>
                <a:cs typeface="Arial" panose="020B0604020202020204" pitchFamily="34" charset="0"/>
              </a:rPr>
              <a:t>A </a:t>
            </a:r>
            <a:r>
              <a:rPr lang="en-CA" sz="2000" dirty="0">
                <a:solidFill>
                  <a:schemeClr val="bg1"/>
                </a:solidFill>
                <a:latin typeface="Arial Black" panose="020B0A04020102020204" pitchFamily="34" charset="0"/>
                <a:cs typeface="Arial" panose="020B0604020202020204" pitchFamily="34" charset="0"/>
              </a:rPr>
              <a:t>robot may not injure a human being or, through inaction, allow a human being to come to harm.</a:t>
            </a:r>
          </a:p>
          <a:p>
            <a:pPr marL="285750" lvl="0" indent="-285750">
              <a:spcBef>
                <a:spcPts val="1200"/>
              </a:spcBef>
              <a:spcAft>
                <a:spcPts val="1200"/>
              </a:spcAft>
              <a:buFont typeface="Arial" panose="020B0604020202020204" pitchFamily="34" charset="0"/>
              <a:buChar char="•"/>
            </a:pPr>
            <a:r>
              <a:rPr lang="en-CA" sz="2000" dirty="0">
                <a:solidFill>
                  <a:schemeClr val="bg1"/>
                </a:solidFill>
                <a:latin typeface="Arial Black" panose="020B0A04020102020204" pitchFamily="34" charset="0"/>
                <a:cs typeface="Arial" panose="020B0604020202020204" pitchFamily="34" charset="0"/>
              </a:rPr>
              <a:t>A robot must obey any orders given to it by human beings, except where such orders would conflict with the First Law.</a:t>
            </a:r>
          </a:p>
          <a:p>
            <a:pPr marL="285750" lvl="0" indent="-285750">
              <a:spcBef>
                <a:spcPts val="1200"/>
              </a:spcBef>
              <a:spcAft>
                <a:spcPts val="1200"/>
              </a:spcAft>
              <a:buFont typeface="Arial" panose="020B0604020202020204" pitchFamily="34" charset="0"/>
              <a:buChar char="•"/>
            </a:pPr>
            <a:r>
              <a:rPr lang="en-CA" sz="2000" dirty="0">
                <a:solidFill>
                  <a:schemeClr val="bg1"/>
                </a:solidFill>
                <a:latin typeface="Arial Black" panose="020B0A04020102020204" pitchFamily="34" charset="0"/>
                <a:cs typeface="Arial" panose="020B0604020202020204" pitchFamily="34" charset="0"/>
              </a:rPr>
              <a:t>A robot must protect its own existence as long as such protection does not conflict with the First or Second </a:t>
            </a:r>
            <a:r>
              <a:rPr lang="en-CA" dirty="0">
                <a:solidFill>
                  <a:schemeClr val="bg1"/>
                </a:solidFill>
                <a:latin typeface="Arial Black" panose="020B0A04020102020204" pitchFamily="34" charset="0"/>
              </a:rPr>
              <a:t>Law.</a:t>
            </a:r>
          </a:p>
          <a:p>
            <a:endParaRPr lang="en-CA" dirty="0">
              <a:solidFill>
                <a:schemeClr val="bg1"/>
              </a:solidFill>
            </a:endParaRPr>
          </a:p>
        </p:txBody>
      </p:sp>
      <p:sp>
        <p:nvSpPr>
          <p:cNvPr id="3" name="TextBox 2"/>
          <p:cNvSpPr txBox="1"/>
          <p:nvPr/>
        </p:nvSpPr>
        <p:spPr>
          <a:xfrm>
            <a:off x="685800" y="1733014"/>
            <a:ext cx="5334000" cy="400110"/>
          </a:xfrm>
          <a:prstGeom prst="rect">
            <a:avLst/>
          </a:prstGeom>
          <a:noFill/>
        </p:spPr>
        <p:txBody>
          <a:bodyPr wrap="square" rtlCol="0">
            <a:spAutoFit/>
          </a:bodyPr>
          <a:lstStyle/>
          <a:p>
            <a:r>
              <a:rPr lang="en-CA" sz="2000" dirty="0" smtClean="0">
                <a:solidFill>
                  <a:srgbClr val="FFFF00"/>
                </a:solidFill>
                <a:latin typeface="Arial Black" panose="020B0A04020102020204" pitchFamily="34" charset="0"/>
              </a:rPr>
              <a:t>Asimov’s Three Laws of Robotics</a:t>
            </a:r>
            <a:endParaRPr lang="en-CA" sz="2000" dirty="0">
              <a:solidFill>
                <a:srgbClr val="FFFF00"/>
              </a:solidFill>
              <a:latin typeface="Arial Black" panose="020B0A04020102020204" pitchFamily="34" charset="0"/>
            </a:endParaRPr>
          </a:p>
        </p:txBody>
      </p:sp>
      <p:sp>
        <p:nvSpPr>
          <p:cNvPr id="4" name="TextBox 3"/>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5" name="TextBox 4"/>
          <p:cNvSpPr txBox="1"/>
          <p:nvPr/>
        </p:nvSpPr>
        <p:spPr>
          <a:xfrm>
            <a:off x="6553200" y="762000"/>
            <a:ext cx="1752600" cy="400110"/>
          </a:xfrm>
          <a:prstGeom prst="rect">
            <a:avLst/>
          </a:prstGeom>
          <a:noFill/>
        </p:spPr>
        <p:txBody>
          <a:bodyPr wrap="square" rtlCol="0">
            <a:spAutoFit/>
          </a:bodyPr>
          <a:lstStyle/>
          <a:p>
            <a:pPr algn="ctr"/>
            <a:r>
              <a:rPr lang="en-CA" sz="2000" dirty="0" smtClean="0">
                <a:solidFill>
                  <a:schemeClr val="bg1"/>
                </a:solidFill>
                <a:latin typeface="Arial Black" panose="020B0A04020102020204" pitchFamily="34" charset="0"/>
              </a:rPr>
              <a:t>Asimov</a:t>
            </a:r>
            <a:endParaRPr lang="en-CA"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050180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572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4" name="TextBox 3"/>
          <p:cNvSpPr txBox="1"/>
          <p:nvPr/>
        </p:nvSpPr>
        <p:spPr>
          <a:xfrm>
            <a:off x="6743700" y="518755"/>
            <a:ext cx="17526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ISO/IEC</a:t>
            </a:r>
            <a:endParaRPr lang="en-CA" sz="2000" dirty="0">
              <a:solidFill>
                <a:schemeClr val="bg1"/>
              </a:solidFill>
              <a:latin typeface="Arial Black" panose="020B0A0402010202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2" y="1576047"/>
            <a:ext cx="6019800" cy="474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2" y="1066799"/>
            <a:ext cx="6019799" cy="30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874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9" name="TextBox 8"/>
          <p:cNvSpPr txBox="1"/>
          <p:nvPr/>
        </p:nvSpPr>
        <p:spPr>
          <a:xfrm>
            <a:off x="609600" y="5587425"/>
            <a:ext cx="8077200" cy="584775"/>
          </a:xfrm>
          <a:prstGeom prst="rect">
            <a:avLst/>
          </a:prstGeom>
          <a:noFill/>
        </p:spPr>
        <p:txBody>
          <a:bodyPr wrap="square" rtlCol="0">
            <a:spAutoFit/>
          </a:bodyPr>
          <a:lstStyle/>
          <a:p>
            <a:r>
              <a:rPr lang="en-CA" sz="1600" dirty="0">
                <a:solidFill>
                  <a:schemeClr val="bg1"/>
                </a:solidFill>
                <a:latin typeface="Arial Black" panose="020B0A04020102020204" pitchFamily="34" charset="0"/>
              </a:rPr>
              <a:t>ISO 10218:2011 standard for robot manufacturers and integrators.</a:t>
            </a:r>
            <a:br>
              <a:rPr lang="en-CA" sz="1600" dirty="0">
                <a:solidFill>
                  <a:schemeClr val="bg1"/>
                </a:solidFill>
                <a:latin typeface="Arial Black" panose="020B0A04020102020204" pitchFamily="34" charset="0"/>
              </a:rPr>
            </a:br>
            <a:endParaRPr lang="en-CA" sz="1600" dirty="0">
              <a:solidFill>
                <a:schemeClr val="bg1"/>
              </a:solidFill>
              <a:latin typeface="Arial Black" panose="020B0A040201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22" y="1524000"/>
            <a:ext cx="7236156"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874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4" name="TextBox 3"/>
          <p:cNvSpPr txBox="1"/>
          <p:nvPr/>
        </p:nvSpPr>
        <p:spPr>
          <a:xfrm>
            <a:off x="609600" y="1371600"/>
            <a:ext cx="50292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NIST - ANSI</a:t>
            </a:r>
            <a:endParaRPr lang="en-CA" sz="2000" dirty="0">
              <a:solidFill>
                <a:schemeClr val="bg1"/>
              </a:solidFill>
              <a:latin typeface="Arial Black" panose="020B0A04020102020204" pitchFamily="34" charset="0"/>
            </a:endParaRPr>
          </a:p>
        </p:txBody>
      </p:sp>
      <p:sp>
        <p:nvSpPr>
          <p:cNvPr id="8" name="TextBox 7"/>
          <p:cNvSpPr txBox="1"/>
          <p:nvPr/>
        </p:nvSpPr>
        <p:spPr>
          <a:xfrm>
            <a:off x="609600" y="3306873"/>
            <a:ext cx="7010400" cy="646331"/>
          </a:xfrm>
          <a:prstGeom prst="rect">
            <a:avLst/>
          </a:prstGeom>
          <a:noFill/>
        </p:spPr>
        <p:txBody>
          <a:bodyPr wrap="square" rtlCol="0">
            <a:spAutoFit/>
          </a:bodyPr>
          <a:lstStyle/>
          <a:p>
            <a:r>
              <a:rPr lang="en-CA" b="1" dirty="0">
                <a:solidFill>
                  <a:schemeClr val="bg1"/>
                </a:solidFill>
              </a:rPr>
              <a:t>ISO 10218:2011 standard for robot manufacturers and integrators.</a:t>
            </a:r>
            <a:br>
              <a:rPr lang="en-CA" b="1" dirty="0">
                <a:solidFill>
                  <a:schemeClr val="bg1"/>
                </a:solidFill>
              </a:rPr>
            </a:br>
            <a:endParaRPr lang="en-CA" b="1" dirty="0">
              <a:solidFill>
                <a:schemeClr val="bg1"/>
              </a:solidFill>
            </a:endParaRPr>
          </a:p>
        </p:txBody>
      </p:sp>
      <p:sp>
        <p:nvSpPr>
          <p:cNvPr id="3" name="TextBox 2"/>
          <p:cNvSpPr txBox="1"/>
          <p:nvPr/>
        </p:nvSpPr>
        <p:spPr>
          <a:xfrm>
            <a:off x="609600" y="2057400"/>
            <a:ext cx="7620000" cy="1200329"/>
          </a:xfrm>
          <a:prstGeom prst="rect">
            <a:avLst/>
          </a:prstGeom>
          <a:noFill/>
        </p:spPr>
        <p:txBody>
          <a:bodyPr wrap="square" rtlCol="0">
            <a:spAutoFit/>
          </a:bodyPr>
          <a:lstStyle/>
          <a:p>
            <a:r>
              <a:rPr lang="en-CA" dirty="0">
                <a:solidFill>
                  <a:schemeClr val="bg1"/>
                </a:solidFill>
              </a:rPr>
              <a:t>Developed by Robotic Industries Association (RIA), the </a:t>
            </a:r>
            <a:r>
              <a:rPr lang="en-CA" b="1" dirty="0">
                <a:solidFill>
                  <a:srgbClr val="FFFF00"/>
                </a:solidFill>
              </a:rPr>
              <a:t>ANSI/RIA R15.06-2012 </a:t>
            </a:r>
            <a:r>
              <a:rPr lang="en-CA" dirty="0">
                <a:solidFill>
                  <a:schemeClr val="bg1"/>
                </a:solidFill>
              </a:rPr>
              <a:t>standard has been updated for the first time since 1999 and is now harmonized with the International ISO 10218:2011 standard for robot manufacturers and integrators.</a:t>
            </a:r>
          </a:p>
        </p:txBody>
      </p:sp>
      <p:sp>
        <p:nvSpPr>
          <p:cNvPr id="5" name="TextBox 4"/>
          <p:cNvSpPr txBox="1"/>
          <p:nvPr/>
        </p:nvSpPr>
        <p:spPr>
          <a:xfrm>
            <a:off x="762000" y="4191000"/>
            <a:ext cx="7620000" cy="400110"/>
          </a:xfrm>
          <a:prstGeom prst="rect">
            <a:avLst/>
          </a:prstGeom>
          <a:noFill/>
        </p:spPr>
        <p:txBody>
          <a:bodyPr wrap="square" rtlCol="0">
            <a:spAutoFit/>
          </a:bodyPr>
          <a:lstStyle/>
          <a:p>
            <a:r>
              <a:rPr lang="en-CA" sz="2000" b="1" dirty="0" smtClean="0">
                <a:solidFill>
                  <a:schemeClr val="bg1"/>
                </a:solidFill>
              </a:rPr>
              <a:t>Standards on Calibration</a:t>
            </a:r>
            <a:endParaRPr lang="en-CA" sz="2000" b="1" dirty="0">
              <a:solidFill>
                <a:schemeClr val="bg1"/>
              </a:solidFill>
            </a:endParaRPr>
          </a:p>
        </p:txBody>
      </p:sp>
      <p:sp>
        <p:nvSpPr>
          <p:cNvPr id="7" name="TextBox 6"/>
          <p:cNvSpPr txBox="1"/>
          <p:nvPr/>
        </p:nvSpPr>
        <p:spPr>
          <a:xfrm>
            <a:off x="762000" y="4705290"/>
            <a:ext cx="7620000" cy="707886"/>
          </a:xfrm>
          <a:prstGeom prst="rect">
            <a:avLst/>
          </a:prstGeom>
          <a:noFill/>
        </p:spPr>
        <p:txBody>
          <a:bodyPr wrap="square" rtlCol="0">
            <a:spAutoFit/>
          </a:bodyPr>
          <a:lstStyle/>
          <a:p>
            <a:r>
              <a:rPr lang="en-CA" sz="2000" b="1" dirty="0" smtClean="0">
                <a:solidFill>
                  <a:schemeClr val="bg1"/>
                </a:solidFill>
              </a:rPr>
              <a:t>October 21-23 2013 Conference     Towards Mobile Manipulator Safety Standards</a:t>
            </a:r>
            <a:endParaRPr lang="en-CA" sz="2000" b="1" dirty="0">
              <a:solidFill>
                <a:schemeClr val="bg1"/>
              </a:solidFill>
            </a:endParaRPr>
          </a:p>
        </p:txBody>
      </p:sp>
    </p:spTree>
    <p:extLst>
      <p:ext uri="{BB962C8B-B14F-4D97-AF65-F5344CB8AC3E}">
        <p14:creationId xmlns:p14="http://schemas.microsoft.com/office/powerpoint/2010/main" val="4071138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86" t="11184" r="14433" b="17325"/>
          <a:stretch/>
        </p:blipFill>
        <p:spPr bwMode="auto">
          <a:xfrm>
            <a:off x="533401" y="1618526"/>
            <a:ext cx="8229599" cy="460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990600"/>
            <a:ext cx="25146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NIST - ANSI</a:t>
            </a:r>
            <a:endParaRPr lang="en-CA" sz="2000" dirty="0">
              <a:solidFill>
                <a:schemeClr val="bg1"/>
              </a:solidFill>
              <a:latin typeface="Arial Black" panose="020B0A04020102020204" pitchFamily="34" charset="0"/>
            </a:endParaRPr>
          </a:p>
        </p:txBody>
      </p:sp>
      <p:sp>
        <p:nvSpPr>
          <p:cNvPr id="4" name="TextBox 3"/>
          <p:cNvSpPr txBox="1"/>
          <p:nvPr/>
        </p:nvSpPr>
        <p:spPr>
          <a:xfrm>
            <a:off x="2743200" y="381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2" name="Oval 1"/>
          <p:cNvSpPr/>
          <p:nvPr/>
        </p:nvSpPr>
        <p:spPr>
          <a:xfrm>
            <a:off x="0" y="5562600"/>
            <a:ext cx="91440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 name="Group 8"/>
          <p:cNvGrpSpPr/>
          <p:nvPr/>
        </p:nvGrpSpPr>
        <p:grpSpPr>
          <a:xfrm>
            <a:off x="1544725" y="3915703"/>
            <a:ext cx="1692275" cy="1620949"/>
            <a:chOff x="1544725" y="3915703"/>
            <a:chExt cx="1692275" cy="1620949"/>
          </a:xfrm>
        </p:grpSpPr>
        <p:sp>
          <p:nvSpPr>
            <p:cNvPr id="8" name="Explosion 2 7"/>
            <p:cNvSpPr/>
            <p:nvPr/>
          </p:nvSpPr>
          <p:spPr>
            <a:xfrm rot="2760000">
              <a:off x="1580388" y="3880040"/>
              <a:ext cx="1620949" cy="1692275"/>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654263" y="4444425"/>
              <a:ext cx="1393737" cy="584775"/>
            </a:xfrm>
            <a:prstGeom prst="rect">
              <a:avLst/>
            </a:prstGeom>
            <a:noFill/>
          </p:spPr>
          <p:txBody>
            <a:bodyPr wrap="square" rtlCol="0">
              <a:spAutoFit/>
            </a:bodyPr>
            <a:lstStyle/>
            <a:p>
              <a:pPr algn="ctr"/>
              <a:r>
                <a:rPr lang="en-CA" sz="1600" dirty="0" smtClean="0">
                  <a:solidFill>
                    <a:srgbClr val="FF0000"/>
                  </a:solidFill>
                  <a:latin typeface="Arial Black" panose="020B0A04020102020204" pitchFamily="34" charset="0"/>
                </a:rPr>
                <a:t>Repetitive Tasks</a:t>
              </a:r>
              <a:endParaRPr lang="en-CA" sz="1600" dirty="0">
                <a:solidFill>
                  <a:srgbClr val="FF0000"/>
                </a:solidFill>
                <a:latin typeface="Arial Black" panose="020B0A04020102020204" pitchFamily="34" charset="0"/>
              </a:endParaRPr>
            </a:p>
          </p:txBody>
        </p:sp>
      </p:grpSp>
      <p:grpSp>
        <p:nvGrpSpPr>
          <p:cNvPr id="11" name="Group 10"/>
          <p:cNvGrpSpPr/>
          <p:nvPr/>
        </p:nvGrpSpPr>
        <p:grpSpPr>
          <a:xfrm>
            <a:off x="3429000" y="3846234"/>
            <a:ext cx="1763801" cy="1620949"/>
            <a:chOff x="3429000" y="3846234"/>
            <a:chExt cx="1763801" cy="1620949"/>
          </a:xfrm>
        </p:grpSpPr>
        <p:sp>
          <p:nvSpPr>
            <p:cNvPr id="7" name="Explosion 2 6"/>
            <p:cNvSpPr/>
            <p:nvPr/>
          </p:nvSpPr>
          <p:spPr>
            <a:xfrm rot="2760000">
              <a:off x="3536189" y="3810571"/>
              <a:ext cx="1620949" cy="1692275"/>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429000" y="4444425"/>
              <a:ext cx="1524000" cy="584775"/>
            </a:xfrm>
            <a:prstGeom prst="rect">
              <a:avLst/>
            </a:prstGeom>
            <a:noFill/>
          </p:spPr>
          <p:txBody>
            <a:bodyPr wrap="square" rtlCol="0">
              <a:spAutoFit/>
            </a:bodyPr>
            <a:lstStyle/>
            <a:p>
              <a:pPr algn="ctr"/>
              <a:r>
                <a:rPr lang="en-CA" sz="1600" dirty="0" smtClean="0">
                  <a:solidFill>
                    <a:srgbClr val="FF0000"/>
                  </a:solidFill>
                  <a:latin typeface="Arial Black" panose="020B0A04020102020204" pitchFamily="34" charset="0"/>
                </a:rPr>
                <a:t>Customized Tooling</a:t>
              </a:r>
              <a:endParaRPr lang="en-CA" sz="1600" dirty="0">
                <a:solidFill>
                  <a:srgbClr val="FF0000"/>
                </a:solidFill>
                <a:latin typeface="Arial Black" panose="020B0A04020102020204" pitchFamily="34" charset="0"/>
              </a:endParaRPr>
            </a:p>
          </p:txBody>
        </p:sp>
      </p:grpSp>
      <p:grpSp>
        <p:nvGrpSpPr>
          <p:cNvPr id="13" name="Group 12"/>
          <p:cNvGrpSpPr/>
          <p:nvPr/>
        </p:nvGrpSpPr>
        <p:grpSpPr>
          <a:xfrm>
            <a:off x="5608726" y="3922434"/>
            <a:ext cx="1692275" cy="1620949"/>
            <a:chOff x="5608726" y="3922434"/>
            <a:chExt cx="1692275" cy="1620949"/>
          </a:xfrm>
        </p:grpSpPr>
        <p:sp>
          <p:nvSpPr>
            <p:cNvPr id="5" name="Explosion 2 4"/>
            <p:cNvSpPr/>
            <p:nvPr/>
          </p:nvSpPr>
          <p:spPr>
            <a:xfrm rot="2760000">
              <a:off x="5644389" y="3886771"/>
              <a:ext cx="1620949" cy="1692275"/>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5943600" y="4310678"/>
              <a:ext cx="1143000" cy="830997"/>
            </a:xfrm>
            <a:prstGeom prst="rect">
              <a:avLst/>
            </a:prstGeom>
            <a:noFill/>
          </p:spPr>
          <p:txBody>
            <a:bodyPr wrap="square" rtlCol="0">
              <a:spAutoFit/>
            </a:bodyPr>
            <a:lstStyle/>
            <a:p>
              <a:r>
                <a:rPr lang="en-CA" sz="1600" dirty="0" smtClean="0">
                  <a:solidFill>
                    <a:srgbClr val="FF0000"/>
                  </a:solidFill>
                  <a:latin typeface="Arial Black" panose="020B0A04020102020204" pitchFamily="34" charset="0"/>
                </a:rPr>
                <a:t>Limited Human Access</a:t>
              </a:r>
              <a:endParaRPr lang="en-CA" sz="1600" dirty="0">
                <a:solidFill>
                  <a:srgbClr val="FF0000"/>
                </a:solidFill>
                <a:latin typeface="Arial Black" panose="020B0A04020102020204" pitchFamily="34" charset="0"/>
              </a:endParaRPr>
            </a:p>
          </p:txBody>
        </p:sp>
      </p:grpSp>
    </p:spTree>
    <p:extLst>
      <p:ext uri="{BB962C8B-B14F-4D97-AF65-F5344CB8AC3E}">
        <p14:creationId xmlns:p14="http://schemas.microsoft.com/office/powerpoint/2010/main" val="38819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6" name="TextBox 5"/>
          <p:cNvSpPr txBox="1"/>
          <p:nvPr/>
        </p:nvSpPr>
        <p:spPr>
          <a:xfrm>
            <a:off x="381000" y="1371600"/>
            <a:ext cx="83820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Korea – South Korean Robot Ethics Charter 2012</a:t>
            </a:r>
            <a:endParaRPr lang="en-CA" sz="2000" dirty="0">
              <a:solidFill>
                <a:schemeClr val="bg1"/>
              </a:solidFill>
              <a:latin typeface="Arial Black" panose="020B0A04020102020204" pitchFamily="34" charset="0"/>
            </a:endParaRPr>
          </a:p>
        </p:txBody>
      </p:sp>
      <p:sp>
        <p:nvSpPr>
          <p:cNvPr id="8" name="TextBox 7"/>
          <p:cNvSpPr txBox="1"/>
          <p:nvPr/>
        </p:nvSpPr>
        <p:spPr>
          <a:xfrm>
            <a:off x="381000" y="2020033"/>
            <a:ext cx="5562600" cy="338554"/>
          </a:xfrm>
          <a:prstGeom prst="rect">
            <a:avLst/>
          </a:prstGeom>
          <a:noFill/>
        </p:spPr>
        <p:txBody>
          <a:bodyPr wrap="square" rtlCol="0">
            <a:spAutoFit/>
          </a:bodyPr>
          <a:lstStyle/>
          <a:p>
            <a:r>
              <a:rPr lang="en-CA" sz="1600" b="1" dirty="0" smtClean="0">
                <a:solidFill>
                  <a:srgbClr val="FFFF00"/>
                </a:solidFill>
                <a:latin typeface="Arial Black" panose="020B0A04020102020204" pitchFamily="34" charset="0"/>
              </a:rPr>
              <a:t>Part 1: Manufacturing Standards</a:t>
            </a:r>
            <a:endParaRPr lang="en-CA" sz="1600" b="1" dirty="0">
              <a:solidFill>
                <a:srgbClr val="FFFF00"/>
              </a:solidFill>
              <a:latin typeface="Arial Black" panose="020B0A04020102020204" pitchFamily="34" charset="0"/>
            </a:endParaRPr>
          </a:p>
        </p:txBody>
      </p:sp>
      <p:sp>
        <p:nvSpPr>
          <p:cNvPr id="9" name="TextBox 8"/>
          <p:cNvSpPr txBox="1"/>
          <p:nvPr/>
        </p:nvSpPr>
        <p:spPr>
          <a:xfrm>
            <a:off x="533400" y="2514600"/>
            <a:ext cx="7924800" cy="369332"/>
          </a:xfrm>
          <a:prstGeom prst="rect">
            <a:avLst/>
          </a:prstGeom>
          <a:noFill/>
        </p:spPr>
        <p:txBody>
          <a:bodyPr wrap="square" rtlCol="0">
            <a:spAutoFit/>
          </a:bodyPr>
          <a:lstStyle/>
          <a:p>
            <a:r>
              <a:rPr lang="en-CA" b="1" dirty="0" smtClean="0">
                <a:solidFill>
                  <a:schemeClr val="bg1"/>
                </a:solidFill>
              </a:rPr>
              <a:t>A-Limit autonomy of robots – Always possible for humans to assume control</a:t>
            </a:r>
            <a:endParaRPr lang="en-CA" b="1" dirty="0">
              <a:solidFill>
                <a:schemeClr val="bg1"/>
              </a:solidFill>
            </a:endParaRPr>
          </a:p>
        </p:txBody>
      </p:sp>
      <p:sp>
        <p:nvSpPr>
          <p:cNvPr id="10" name="TextBox 9"/>
          <p:cNvSpPr txBox="1"/>
          <p:nvPr/>
        </p:nvSpPr>
        <p:spPr>
          <a:xfrm>
            <a:off x="533400" y="2971800"/>
            <a:ext cx="8229600" cy="369332"/>
          </a:xfrm>
          <a:prstGeom prst="rect">
            <a:avLst/>
          </a:prstGeom>
          <a:noFill/>
        </p:spPr>
        <p:txBody>
          <a:bodyPr wrap="square" rtlCol="0">
            <a:spAutoFit/>
          </a:bodyPr>
          <a:lstStyle/>
          <a:p>
            <a:r>
              <a:rPr lang="en-CA" b="1" dirty="0" smtClean="0">
                <a:solidFill>
                  <a:schemeClr val="bg1"/>
                </a:solidFill>
              </a:rPr>
              <a:t>B -Manufacturing QA– Minimize injury or death – community safety guaranteed</a:t>
            </a:r>
            <a:endParaRPr lang="en-CA" b="1" dirty="0">
              <a:solidFill>
                <a:schemeClr val="bg1"/>
              </a:solidFill>
            </a:endParaRPr>
          </a:p>
        </p:txBody>
      </p:sp>
      <p:sp>
        <p:nvSpPr>
          <p:cNvPr id="11" name="TextBox 10"/>
          <p:cNvSpPr txBox="1"/>
          <p:nvPr/>
        </p:nvSpPr>
        <p:spPr>
          <a:xfrm>
            <a:off x="533400" y="3429000"/>
            <a:ext cx="8229600" cy="369332"/>
          </a:xfrm>
          <a:prstGeom prst="rect">
            <a:avLst/>
          </a:prstGeom>
          <a:noFill/>
        </p:spPr>
        <p:txBody>
          <a:bodyPr wrap="square" rtlCol="0">
            <a:spAutoFit/>
          </a:bodyPr>
          <a:lstStyle/>
          <a:p>
            <a:r>
              <a:rPr lang="en-CA" b="1" dirty="0" smtClean="0">
                <a:solidFill>
                  <a:schemeClr val="bg1"/>
                </a:solidFill>
              </a:rPr>
              <a:t>C –Manufacturers ensure risk of psychological harm to users is minimized</a:t>
            </a:r>
            <a:endParaRPr lang="en-CA" b="1" dirty="0">
              <a:solidFill>
                <a:schemeClr val="bg1"/>
              </a:solidFill>
            </a:endParaRPr>
          </a:p>
        </p:txBody>
      </p:sp>
      <p:sp>
        <p:nvSpPr>
          <p:cNvPr id="12" name="TextBox 11"/>
          <p:cNvSpPr txBox="1"/>
          <p:nvPr/>
        </p:nvSpPr>
        <p:spPr>
          <a:xfrm>
            <a:off x="533400" y="3897868"/>
            <a:ext cx="8229600" cy="400110"/>
          </a:xfrm>
          <a:prstGeom prst="rect">
            <a:avLst/>
          </a:prstGeom>
          <a:noFill/>
        </p:spPr>
        <p:txBody>
          <a:bodyPr wrap="square" rtlCol="0">
            <a:spAutoFit/>
          </a:bodyPr>
          <a:lstStyle/>
          <a:p>
            <a:r>
              <a:rPr lang="en-CA" sz="2000" b="1" dirty="0" smtClean="0">
                <a:solidFill>
                  <a:srgbClr val="FFFF00"/>
                </a:solidFill>
              </a:rPr>
              <a:t>D–Manufacturers ensure product is identified and identity not changed</a:t>
            </a:r>
            <a:endParaRPr lang="en-CA" sz="2000" b="1" dirty="0">
              <a:solidFill>
                <a:srgbClr val="FFFF00"/>
              </a:solidFill>
            </a:endParaRPr>
          </a:p>
        </p:txBody>
      </p:sp>
      <p:sp>
        <p:nvSpPr>
          <p:cNvPr id="13" name="TextBox 12"/>
          <p:cNvSpPr txBox="1"/>
          <p:nvPr/>
        </p:nvSpPr>
        <p:spPr>
          <a:xfrm>
            <a:off x="533400" y="4355068"/>
            <a:ext cx="8229600" cy="369332"/>
          </a:xfrm>
          <a:prstGeom prst="rect">
            <a:avLst/>
          </a:prstGeom>
          <a:noFill/>
        </p:spPr>
        <p:txBody>
          <a:bodyPr wrap="square" rtlCol="0">
            <a:spAutoFit/>
          </a:bodyPr>
          <a:lstStyle/>
          <a:p>
            <a:r>
              <a:rPr lang="en-CA" b="1" dirty="0" smtClean="0">
                <a:solidFill>
                  <a:schemeClr val="bg1"/>
                </a:solidFill>
              </a:rPr>
              <a:t>E–Robots designed to protect personal data – encryption, secure storage</a:t>
            </a:r>
            <a:endParaRPr lang="en-CA" b="1" dirty="0">
              <a:solidFill>
                <a:schemeClr val="bg1"/>
              </a:solidFill>
            </a:endParaRPr>
          </a:p>
        </p:txBody>
      </p:sp>
      <p:sp>
        <p:nvSpPr>
          <p:cNvPr id="14" name="TextBox 13"/>
          <p:cNvSpPr txBox="1"/>
          <p:nvPr/>
        </p:nvSpPr>
        <p:spPr>
          <a:xfrm>
            <a:off x="533400" y="4888468"/>
            <a:ext cx="8229600" cy="707886"/>
          </a:xfrm>
          <a:prstGeom prst="rect">
            <a:avLst/>
          </a:prstGeom>
          <a:noFill/>
        </p:spPr>
        <p:txBody>
          <a:bodyPr wrap="square" rtlCol="0">
            <a:spAutoFit/>
          </a:bodyPr>
          <a:lstStyle/>
          <a:p>
            <a:pPr marL="279400" indent="-279400"/>
            <a:r>
              <a:rPr lang="en-CA" sz="2000" b="1" dirty="0" smtClean="0">
                <a:solidFill>
                  <a:srgbClr val="FFFF00"/>
                </a:solidFill>
              </a:rPr>
              <a:t>F–Robots designed so all their actions (on-line &amp; real world) are traceable at all times</a:t>
            </a:r>
            <a:endParaRPr lang="en-CA" sz="2000" b="1" dirty="0">
              <a:solidFill>
                <a:srgbClr val="FFFF00"/>
              </a:solidFill>
            </a:endParaRPr>
          </a:p>
        </p:txBody>
      </p:sp>
      <p:sp>
        <p:nvSpPr>
          <p:cNvPr id="15" name="TextBox 14"/>
          <p:cNvSpPr txBox="1"/>
          <p:nvPr/>
        </p:nvSpPr>
        <p:spPr>
          <a:xfrm>
            <a:off x="533400" y="5574268"/>
            <a:ext cx="8229600" cy="369332"/>
          </a:xfrm>
          <a:prstGeom prst="rect">
            <a:avLst/>
          </a:prstGeom>
          <a:noFill/>
        </p:spPr>
        <p:txBody>
          <a:bodyPr wrap="square" rtlCol="0">
            <a:spAutoFit/>
          </a:bodyPr>
          <a:lstStyle/>
          <a:p>
            <a:r>
              <a:rPr lang="en-CA" b="1" dirty="0" smtClean="0">
                <a:solidFill>
                  <a:schemeClr val="bg1"/>
                </a:solidFill>
              </a:rPr>
              <a:t>G–Robots design must be ecologically sensitive and sustainable</a:t>
            </a:r>
            <a:endParaRPr lang="en-CA" b="1" dirty="0">
              <a:solidFill>
                <a:schemeClr val="bg1"/>
              </a:solidFill>
            </a:endParaRPr>
          </a:p>
        </p:txBody>
      </p:sp>
    </p:spTree>
    <p:extLst>
      <p:ext uri="{BB962C8B-B14F-4D97-AF65-F5344CB8AC3E}">
        <p14:creationId xmlns:p14="http://schemas.microsoft.com/office/powerpoint/2010/main" val="205187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142" y="1143000"/>
            <a:ext cx="7391400" cy="461665"/>
          </a:xfrm>
          <a:prstGeom prst="rect">
            <a:avLst/>
          </a:prstGeom>
          <a:noFill/>
        </p:spPr>
        <p:txBody>
          <a:bodyPr wrap="square" rtlCol="0">
            <a:spAutoFit/>
          </a:bodyPr>
          <a:lstStyle/>
          <a:p>
            <a:r>
              <a:rPr lang="en-CA" sz="2000" b="1" dirty="0" smtClean="0">
                <a:solidFill>
                  <a:schemeClr val="bg1"/>
                </a:solidFill>
                <a:latin typeface="Arial" panose="020B0604020202020204" pitchFamily="34" charset="0"/>
                <a:cs typeface="Arial" panose="020B0604020202020204" pitchFamily="34" charset="0"/>
              </a:rPr>
              <a:t>When Considering Robotics, What Do You Think Of</a:t>
            </a:r>
            <a:r>
              <a:rPr lang="en-CA" sz="2400" b="1" dirty="0" smtClean="0">
                <a:solidFill>
                  <a:schemeClr val="bg1"/>
                </a:solidFill>
                <a:latin typeface="Arial" panose="020B0604020202020204" pitchFamily="34" charset="0"/>
                <a:cs typeface="Arial" panose="020B0604020202020204" pitchFamily="34" charset="0"/>
              </a:rPr>
              <a:t>?</a:t>
            </a:r>
            <a:endParaRPr lang="en-CA" sz="2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876800" y="3048000"/>
            <a:ext cx="3048000" cy="923330"/>
          </a:xfrm>
          <a:prstGeom prst="rect">
            <a:avLst/>
          </a:prstGeom>
          <a:noFill/>
        </p:spPr>
        <p:txBody>
          <a:bodyPr wrap="square" rtlCol="0">
            <a:spAutoFit/>
          </a:bodyPr>
          <a:lstStyle/>
          <a:p>
            <a:r>
              <a:rPr lang="en-CA" dirty="0"/>
              <a:t/>
            </a:r>
            <a:br>
              <a:rPr lang="en-CA" dirty="0"/>
            </a:br>
            <a:r>
              <a:rPr lang="en-CA" dirty="0"/>
              <a:t/>
            </a:r>
            <a:br>
              <a:rPr lang="en-CA" dirty="0"/>
            </a:br>
            <a:endParaRPr lang="en-CA" dirty="0"/>
          </a:p>
        </p:txBody>
      </p:sp>
      <p:sp>
        <p:nvSpPr>
          <p:cNvPr id="6" name="TextBox 5"/>
          <p:cNvSpPr txBox="1"/>
          <p:nvPr/>
        </p:nvSpPr>
        <p:spPr>
          <a:xfrm>
            <a:off x="3420002" y="4815891"/>
            <a:ext cx="4668946" cy="1200329"/>
          </a:xfrm>
          <a:prstGeom prst="rect">
            <a:avLst/>
          </a:prstGeom>
          <a:noFill/>
        </p:spPr>
        <p:txBody>
          <a:bodyPr wrap="square" rtlCol="0">
            <a:spAutoFit/>
          </a:bodyPr>
          <a:lstStyle/>
          <a:p>
            <a:r>
              <a:rPr lang="en-CA" dirty="0" smtClean="0">
                <a:solidFill>
                  <a:schemeClr val="bg1"/>
                </a:solidFill>
                <a:latin typeface="Arial Black" panose="020B0A04020102020204" pitchFamily="34" charset="0"/>
              </a:rPr>
              <a:t>The University of Michigan's biped robot MABEL, for example, can run 6.8 mph and keep its balance while reacting to its environment</a:t>
            </a:r>
            <a:r>
              <a:rPr lang="en-CA" dirty="0" smtClean="0">
                <a:solidFill>
                  <a:schemeClr val="bg1"/>
                </a:solidFill>
              </a:rPr>
              <a:t>.  </a:t>
            </a:r>
            <a:endParaRPr lang="en-CA"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002" y="1909762"/>
            <a:ext cx="2056025" cy="232886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019" y="1887524"/>
            <a:ext cx="2009781" cy="2320952"/>
          </a:xfrm>
          <a:prstGeom prst="rect">
            <a:avLst/>
          </a:prstGeom>
        </p:spPr>
      </p:pic>
      <p:sp>
        <p:nvSpPr>
          <p:cNvPr id="5" name="TextBox 4"/>
          <p:cNvSpPr txBox="1"/>
          <p:nvPr/>
        </p:nvSpPr>
        <p:spPr>
          <a:xfrm>
            <a:off x="776288" y="5020270"/>
            <a:ext cx="2271712" cy="923330"/>
          </a:xfrm>
          <a:prstGeom prst="rect">
            <a:avLst/>
          </a:prstGeom>
          <a:noFill/>
        </p:spPr>
        <p:txBody>
          <a:bodyPr wrap="square" rtlCol="0">
            <a:spAutoFit/>
          </a:bodyPr>
          <a:lstStyle/>
          <a:p>
            <a:r>
              <a:rPr lang="en-CA" dirty="0">
                <a:solidFill>
                  <a:schemeClr val="bg1"/>
                </a:solidFill>
              </a:rPr>
              <a:t>Min. Order: </a:t>
            </a:r>
            <a:r>
              <a:rPr lang="en-CA" b="1" dirty="0">
                <a:solidFill>
                  <a:schemeClr val="bg1"/>
                </a:solidFill>
              </a:rPr>
              <a:t>80 Pieces</a:t>
            </a:r>
          </a:p>
          <a:p>
            <a:r>
              <a:rPr lang="en-CA" dirty="0">
                <a:solidFill>
                  <a:schemeClr val="bg1"/>
                </a:solidFill>
              </a:rPr>
              <a:t>FOB Price: </a:t>
            </a:r>
            <a:r>
              <a:rPr lang="en-CA" b="1" dirty="0">
                <a:solidFill>
                  <a:schemeClr val="bg1"/>
                </a:solidFill>
              </a:rPr>
              <a:t>US $31.96-48.58 / Piece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827" y="1909761"/>
            <a:ext cx="2328863" cy="2328863"/>
          </a:xfrm>
          <a:prstGeom prst="rect">
            <a:avLst/>
          </a:prstGeom>
        </p:spPr>
      </p:pic>
      <p:sp>
        <p:nvSpPr>
          <p:cNvPr id="10" name="TextBox 9"/>
          <p:cNvSpPr txBox="1"/>
          <p:nvPr/>
        </p:nvSpPr>
        <p:spPr>
          <a:xfrm>
            <a:off x="702110" y="4267200"/>
            <a:ext cx="2498290" cy="646331"/>
          </a:xfrm>
          <a:prstGeom prst="rect">
            <a:avLst/>
          </a:prstGeom>
          <a:noFill/>
        </p:spPr>
        <p:txBody>
          <a:bodyPr wrap="square" rtlCol="0">
            <a:spAutoFit/>
          </a:bodyPr>
          <a:lstStyle/>
          <a:p>
            <a:pPr algn="ctr"/>
            <a:r>
              <a:rPr lang="en-CA" b="1" dirty="0">
                <a:solidFill>
                  <a:schemeClr val="bg1"/>
                </a:solidFill>
              </a:rPr>
              <a:t>CH </a:t>
            </a:r>
            <a:r>
              <a:rPr lang="en-CA" b="1" dirty="0" smtClean="0">
                <a:solidFill>
                  <a:schemeClr val="bg1"/>
                </a:solidFill>
              </a:rPr>
              <a:t>Radio RC </a:t>
            </a:r>
            <a:r>
              <a:rPr lang="en-CA" b="1" dirty="0">
                <a:solidFill>
                  <a:schemeClr val="bg1"/>
                </a:solidFill>
              </a:rPr>
              <a:t>Helicopter </a:t>
            </a:r>
            <a:r>
              <a:rPr lang="en-CA" b="1" dirty="0" smtClean="0">
                <a:solidFill>
                  <a:schemeClr val="bg1"/>
                </a:solidFill>
              </a:rPr>
              <a:t> with Camera </a:t>
            </a:r>
            <a:endParaRPr lang="en-CA" dirty="0">
              <a:solidFill>
                <a:schemeClr val="bg1"/>
              </a:solidFill>
            </a:endParaRPr>
          </a:p>
        </p:txBody>
      </p:sp>
    </p:spTree>
    <p:extLst>
      <p:ext uri="{BB962C8B-B14F-4D97-AF65-F5344CB8AC3E}">
        <p14:creationId xmlns:p14="http://schemas.microsoft.com/office/powerpoint/2010/main" val="365082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6" name="TextBox 5"/>
          <p:cNvSpPr txBox="1"/>
          <p:nvPr/>
        </p:nvSpPr>
        <p:spPr>
          <a:xfrm>
            <a:off x="381000" y="1371600"/>
            <a:ext cx="83820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Korea – South Korean Robot Ethics Charter 2012</a:t>
            </a:r>
            <a:endParaRPr lang="en-CA" sz="2000" dirty="0">
              <a:solidFill>
                <a:schemeClr val="bg1"/>
              </a:solidFill>
              <a:latin typeface="Arial Black" panose="020B0A04020102020204" pitchFamily="34" charset="0"/>
            </a:endParaRPr>
          </a:p>
        </p:txBody>
      </p:sp>
      <p:sp>
        <p:nvSpPr>
          <p:cNvPr id="8" name="TextBox 7"/>
          <p:cNvSpPr txBox="1"/>
          <p:nvPr/>
        </p:nvSpPr>
        <p:spPr>
          <a:xfrm>
            <a:off x="375834" y="2020033"/>
            <a:ext cx="7239000" cy="338554"/>
          </a:xfrm>
          <a:prstGeom prst="rect">
            <a:avLst/>
          </a:prstGeom>
          <a:noFill/>
        </p:spPr>
        <p:txBody>
          <a:bodyPr wrap="square" rtlCol="0">
            <a:spAutoFit/>
          </a:bodyPr>
          <a:lstStyle/>
          <a:p>
            <a:r>
              <a:rPr lang="en-CA" sz="1600" b="1" dirty="0" smtClean="0">
                <a:solidFill>
                  <a:srgbClr val="FFFF00"/>
                </a:solidFill>
                <a:latin typeface="Arial Black" panose="020B0A04020102020204" pitchFamily="34" charset="0"/>
              </a:rPr>
              <a:t>Part 2</a:t>
            </a:r>
            <a:r>
              <a:rPr lang="en-CA" sz="1600" b="1" dirty="0" smtClean="0">
                <a:solidFill>
                  <a:schemeClr val="bg1"/>
                </a:solidFill>
                <a:latin typeface="Arial Black" panose="020B0A04020102020204" pitchFamily="34" charset="0"/>
              </a:rPr>
              <a:t>: </a:t>
            </a:r>
            <a:r>
              <a:rPr lang="en-CA" sz="1600" b="1" dirty="0" smtClean="0">
                <a:solidFill>
                  <a:srgbClr val="FFFF00"/>
                </a:solidFill>
                <a:latin typeface="Arial Black" panose="020B0A04020102020204" pitchFamily="34" charset="0"/>
              </a:rPr>
              <a:t>Rights &amp; Responsibilities of Users/Owners</a:t>
            </a:r>
            <a:endParaRPr lang="en-CA" sz="1600" b="1" dirty="0">
              <a:solidFill>
                <a:srgbClr val="FFFF00"/>
              </a:solidFill>
              <a:latin typeface="Arial Black" panose="020B0A04020102020204" pitchFamily="34" charset="0"/>
            </a:endParaRPr>
          </a:p>
        </p:txBody>
      </p:sp>
      <p:sp>
        <p:nvSpPr>
          <p:cNvPr id="9" name="TextBox 8"/>
          <p:cNvSpPr txBox="1"/>
          <p:nvPr/>
        </p:nvSpPr>
        <p:spPr>
          <a:xfrm>
            <a:off x="381000" y="2390612"/>
            <a:ext cx="7924800" cy="400110"/>
          </a:xfrm>
          <a:prstGeom prst="rect">
            <a:avLst/>
          </a:prstGeom>
          <a:noFill/>
        </p:spPr>
        <p:txBody>
          <a:bodyPr wrap="square" rtlCol="0">
            <a:spAutoFit/>
          </a:bodyPr>
          <a:lstStyle/>
          <a:p>
            <a:r>
              <a:rPr lang="en-CA" sz="2000" b="1" dirty="0" smtClean="0">
                <a:solidFill>
                  <a:schemeClr val="bg1"/>
                </a:solidFill>
              </a:rPr>
              <a:t>Section1: </a:t>
            </a:r>
            <a:r>
              <a:rPr lang="en-CA" sz="2000" b="1" dirty="0" smtClean="0">
                <a:solidFill>
                  <a:srgbClr val="FFFF00"/>
                </a:solidFill>
              </a:rPr>
              <a:t>Rights </a:t>
            </a:r>
            <a:r>
              <a:rPr lang="en-CA" sz="2000" b="1" dirty="0" smtClean="0">
                <a:solidFill>
                  <a:schemeClr val="bg1"/>
                </a:solidFill>
              </a:rPr>
              <a:t>and Expectations of Owners and Users</a:t>
            </a:r>
            <a:endParaRPr lang="en-CA" sz="2000" b="1" dirty="0">
              <a:solidFill>
                <a:schemeClr val="bg1"/>
              </a:solidFill>
            </a:endParaRPr>
          </a:p>
        </p:txBody>
      </p:sp>
      <p:sp>
        <p:nvSpPr>
          <p:cNvPr id="10" name="TextBox 9"/>
          <p:cNvSpPr txBox="1"/>
          <p:nvPr/>
        </p:nvSpPr>
        <p:spPr>
          <a:xfrm>
            <a:off x="381000" y="2999601"/>
            <a:ext cx="8229600" cy="400110"/>
          </a:xfrm>
          <a:prstGeom prst="rect">
            <a:avLst/>
          </a:prstGeom>
          <a:noFill/>
        </p:spPr>
        <p:txBody>
          <a:bodyPr wrap="square" rtlCol="0">
            <a:spAutoFit/>
          </a:bodyPr>
          <a:lstStyle/>
          <a:p>
            <a:r>
              <a:rPr lang="en-CA" sz="2000" b="1" dirty="0" smtClean="0">
                <a:solidFill>
                  <a:schemeClr val="bg1"/>
                </a:solidFill>
              </a:rPr>
              <a:t>1-Owners have the right to be able to take control of the robot</a:t>
            </a:r>
            <a:endParaRPr lang="en-CA" sz="2000" b="1" dirty="0">
              <a:solidFill>
                <a:schemeClr val="bg1"/>
              </a:solidFill>
            </a:endParaRPr>
          </a:p>
        </p:txBody>
      </p:sp>
      <p:sp>
        <p:nvSpPr>
          <p:cNvPr id="11" name="TextBox 10"/>
          <p:cNvSpPr txBox="1"/>
          <p:nvPr/>
        </p:nvSpPr>
        <p:spPr>
          <a:xfrm>
            <a:off x="381000" y="3647182"/>
            <a:ext cx="8763000" cy="707886"/>
          </a:xfrm>
          <a:prstGeom prst="rect">
            <a:avLst/>
          </a:prstGeom>
          <a:noFill/>
        </p:spPr>
        <p:txBody>
          <a:bodyPr wrap="square" rtlCol="0">
            <a:spAutoFit/>
          </a:bodyPr>
          <a:lstStyle/>
          <a:p>
            <a:pPr marL="279400" indent="-279400"/>
            <a:r>
              <a:rPr lang="en-CA" sz="2000" b="1" dirty="0" smtClean="0">
                <a:solidFill>
                  <a:schemeClr val="bg1"/>
                </a:solidFill>
              </a:rPr>
              <a:t>2-Owners &amp; users have right to use robot without fear of  physical/psychological harm</a:t>
            </a:r>
            <a:endParaRPr lang="en-CA" sz="2000" b="1" dirty="0">
              <a:solidFill>
                <a:schemeClr val="bg1"/>
              </a:solidFill>
            </a:endParaRPr>
          </a:p>
        </p:txBody>
      </p:sp>
      <p:sp>
        <p:nvSpPr>
          <p:cNvPr id="12" name="TextBox 11"/>
          <p:cNvSpPr txBox="1"/>
          <p:nvPr/>
        </p:nvSpPr>
        <p:spPr>
          <a:xfrm>
            <a:off x="381000" y="4355068"/>
            <a:ext cx="8229600" cy="707886"/>
          </a:xfrm>
          <a:prstGeom prst="rect">
            <a:avLst/>
          </a:prstGeom>
          <a:noFill/>
        </p:spPr>
        <p:txBody>
          <a:bodyPr wrap="square" rtlCol="0">
            <a:spAutoFit/>
          </a:bodyPr>
          <a:lstStyle/>
          <a:p>
            <a:pPr marL="231775" indent="-231775"/>
            <a:r>
              <a:rPr lang="en-CA" sz="2000" b="1" dirty="0" smtClean="0">
                <a:solidFill>
                  <a:srgbClr val="FFFF00"/>
                </a:solidFill>
              </a:rPr>
              <a:t>3-Users have right to security of their personal details and sensitive information</a:t>
            </a:r>
            <a:endParaRPr lang="en-CA" sz="2000" b="1" dirty="0">
              <a:solidFill>
                <a:srgbClr val="FFFF00"/>
              </a:solidFill>
            </a:endParaRPr>
          </a:p>
        </p:txBody>
      </p:sp>
      <p:sp>
        <p:nvSpPr>
          <p:cNvPr id="13" name="TextBox 12"/>
          <p:cNvSpPr txBox="1"/>
          <p:nvPr/>
        </p:nvSpPr>
        <p:spPr>
          <a:xfrm>
            <a:off x="381000" y="5068669"/>
            <a:ext cx="8229600" cy="707886"/>
          </a:xfrm>
          <a:prstGeom prst="rect">
            <a:avLst/>
          </a:prstGeom>
          <a:noFill/>
        </p:spPr>
        <p:txBody>
          <a:bodyPr wrap="square" rtlCol="0">
            <a:spAutoFit/>
          </a:bodyPr>
          <a:lstStyle/>
          <a:p>
            <a:pPr marL="231775" indent="-231775"/>
            <a:r>
              <a:rPr lang="en-CA" sz="2000" b="1" dirty="0" smtClean="0">
                <a:solidFill>
                  <a:srgbClr val="FFFF00"/>
                </a:solidFill>
              </a:rPr>
              <a:t>4-Owners &amp; users have right to expect robot will perform any task for which it has been explicitly designed  (Subject to Section 2)</a:t>
            </a:r>
            <a:endParaRPr lang="en-CA" sz="2000" b="1" dirty="0">
              <a:solidFill>
                <a:srgbClr val="FFFF00"/>
              </a:solidFill>
            </a:endParaRPr>
          </a:p>
        </p:txBody>
      </p:sp>
    </p:spTree>
    <p:extLst>
      <p:ext uri="{BB962C8B-B14F-4D97-AF65-F5344CB8AC3E}">
        <p14:creationId xmlns:p14="http://schemas.microsoft.com/office/powerpoint/2010/main" val="1105040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6" name="TextBox 5"/>
          <p:cNvSpPr txBox="1"/>
          <p:nvPr/>
        </p:nvSpPr>
        <p:spPr>
          <a:xfrm>
            <a:off x="381000" y="1371600"/>
            <a:ext cx="83820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Korea – South Korean Robot Ethics Charter 2012</a:t>
            </a:r>
            <a:endParaRPr lang="en-CA" sz="2000" dirty="0">
              <a:solidFill>
                <a:schemeClr val="bg1"/>
              </a:solidFill>
              <a:latin typeface="Arial Black" panose="020B0A04020102020204" pitchFamily="34" charset="0"/>
            </a:endParaRPr>
          </a:p>
        </p:txBody>
      </p:sp>
      <p:sp>
        <p:nvSpPr>
          <p:cNvPr id="8" name="TextBox 7"/>
          <p:cNvSpPr txBox="1"/>
          <p:nvPr/>
        </p:nvSpPr>
        <p:spPr>
          <a:xfrm>
            <a:off x="375834" y="2020033"/>
            <a:ext cx="7239000" cy="338554"/>
          </a:xfrm>
          <a:prstGeom prst="rect">
            <a:avLst/>
          </a:prstGeom>
          <a:noFill/>
        </p:spPr>
        <p:txBody>
          <a:bodyPr wrap="square" rtlCol="0">
            <a:spAutoFit/>
          </a:bodyPr>
          <a:lstStyle/>
          <a:p>
            <a:r>
              <a:rPr lang="en-CA" sz="1600" b="1" dirty="0" smtClean="0">
                <a:solidFill>
                  <a:srgbClr val="FFFF00"/>
                </a:solidFill>
                <a:latin typeface="Arial Black" panose="020B0A04020102020204" pitchFamily="34" charset="0"/>
              </a:rPr>
              <a:t>Part 2</a:t>
            </a:r>
            <a:r>
              <a:rPr lang="en-CA" sz="1600" b="1" dirty="0" smtClean="0">
                <a:solidFill>
                  <a:schemeClr val="bg1"/>
                </a:solidFill>
                <a:latin typeface="Arial Black" panose="020B0A04020102020204" pitchFamily="34" charset="0"/>
              </a:rPr>
              <a:t>: </a:t>
            </a:r>
            <a:r>
              <a:rPr lang="en-CA" sz="1600" b="1" dirty="0" smtClean="0">
                <a:solidFill>
                  <a:srgbClr val="FFFF00"/>
                </a:solidFill>
                <a:latin typeface="Arial Black" panose="020B0A04020102020204" pitchFamily="34" charset="0"/>
              </a:rPr>
              <a:t>Rights &amp; Responsibilities of Users/Owners</a:t>
            </a:r>
            <a:endParaRPr lang="en-CA" sz="1600" b="1" dirty="0">
              <a:solidFill>
                <a:srgbClr val="FFFF00"/>
              </a:solidFill>
              <a:latin typeface="Arial Black" panose="020B0A04020102020204" pitchFamily="34" charset="0"/>
            </a:endParaRPr>
          </a:p>
        </p:txBody>
      </p:sp>
      <p:sp>
        <p:nvSpPr>
          <p:cNvPr id="9" name="TextBox 8"/>
          <p:cNvSpPr txBox="1"/>
          <p:nvPr/>
        </p:nvSpPr>
        <p:spPr>
          <a:xfrm>
            <a:off x="381000" y="2390612"/>
            <a:ext cx="7924800" cy="400110"/>
          </a:xfrm>
          <a:prstGeom prst="rect">
            <a:avLst/>
          </a:prstGeom>
          <a:noFill/>
        </p:spPr>
        <p:txBody>
          <a:bodyPr wrap="square" rtlCol="0">
            <a:spAutoFit/>
          </a:bodyPr>
          <a:lstStyle/>
          <a:p>
            <a:r>
              <a:rPr lang="en-CA" sz="2000" b="1" dirty="0" smtClean="0">
                <a:solidFill>
                  <a:schemeClr val="bg1"/>
                </a:solidFill>
              </a:rPr>
              <a:t>Section2: </a:t>
            </a:r>
            <a:r>
              <a:rPr lang="en-CA" sz="2000" b="1" dirty="0" smtClean="0">
                <a:solidFill>
                  <a:srgbClr val="FFFF00"/>
                </a:solidFill>
              </a:rPr>
              <a:t>Responsibilities</a:t>
            </a:r>
            <a:r>
              <a:rPr lang="en-CA" sz="2000" b="1" dirty="0" smtClean="0">
                <a:solidFill>
                  <a:schemeClr val="bg1"/>
                </a:solidFill>
              </a:rPr>
              <a:t> of Owners and Users</a:t>
            </a:r>
            <a:endParaRPr lang="en-CA" sz="2000" b="1" dirty="0">
              <a:solidFill>
                <a:schemeClr val="bg1"/>
              </a:solidFill>
            </a:endParaRPr>
          </a:p>
        </p:txBody>
      </p:sp>
      <p:sp>
        <p:nvSpPr>
          <p:cNvPr id="10" name="TextBox 9"/>
          <p:cNvSpPr txBox="1"/>
          <p:nvPr/>
        </p:nvSpPr>
        <p:spPr>
          <a:xfrm>
            <a:off x="381000" y="2999601"/>
            <a:ext cx="8229600" cy="400110"/>
          </a:xfrm>
          <a:prstGeom prst="rect">
            <a:avLst/>
          </a:prstGeom>
          <a:noFill/>
        </p:spPr>
        <p:txBody>
          <a:bodyPr wrap="square" rtlCol="0">
            <a:spAutoFit/>
          </a:bodyPr>
          <a:lstStyle/>
          <a:p>
            <a:r>
              <a:rPr lang="en-CA" sz="2000" b="1" dirty="0" smtClean="0">
                <a:solidFill>
                  <a:schemeClr val="bg1"/>
                </a:solidFill>
              </a:rPr>
              <a:t>1-A user must not use a robot to commit an illegal act</a:t>
            </a:r>
            <a:endParaRPr lang="en-CA" sz="2000" b="1" dirty="0">
              <a:solidFill>
                <a:schemeClr val="bg1"/>
              </a:solidFill>
            </a:endParaRPr>
          </a:p>
        </p:txBody>
      </p:sp>
      <p:sp>
        <p:nvSpPr>
          <p:cNvPr id="11" name="TextBox 10"/>
          <p:cNvSpPr txBox="1"/>
          <p:nvPr/>
        </p:nvSpPr>
        <p:spPr>
          <a:xfrm>
            <a:off x="381000" y="3711714"/>
            <a:ext cx="8534400" cy="707886"/>
          </a:xfrm>
          <a:prstGeom prst="rect">
            <a:avLst/>
          </a:prstGeom>
          <a:noFill/>
        </p:spPr>
        <p:txBody>
          <a:bodyPr wrap="square" rtlCol="0">
            <a:spAutoFit/>
          </a:bodyPr>
          <a:lstStyle/>
          <a:p>
            <a:pPr marL="231775" indent="-231775"/>
            <a:r>
              <a:rPr lang="en-CA" sz="2000" b="1" dirty="0" smtClean="0">
                <a:solidFill>
                  <a:schemeClr val="bg1"/>
                </a:solidFill>
              </a:rPr>
              <a:t>2-A user </a:t>
            </a:r>
            <a:r>
              <a:rPr lang="en-CA" sz="2000" b="1" dirty="0" smtClean="0">
                <a:solidFill>
                  <a:srgbClr val="FFFF00"/>
                </a:solidFill>
              </a:rPr>
              <a:t>must not use a robot such that it may cause physical or psychological harm</a:t>
            </a:r>
            <a:endParaRPr lang="en-CA" sz="2000" b="1" dirty="0">
              <a:solidFill>
                <a:srgbClr val="FFFF00"/>
              </a:solidFill>
            </a:endParaRPr>
          </a:p>
        </p:txBody>
      </p:sp>
      <p:sp>
        <p:nvSpPr>
          <p:cNvPr id="12" name="TextBox 11"/>
          <p:cNvSpPr txBox="1"/>
          <p:nvPr/>
        </p:nvSpPr>
        <p:spPr>
          <a:xfrm>
            <a:off x="457200" y="4626114"/>
            <a:ext cx="8229600" cy="707886"/>
          </a:xfrm>
          <a:prstGeom prst="rect">
            <a:avLst/>
          </a:prstGeom>
          <a:noFill/>
        </p:spPr>
        <p:txBody>
          <a:bodyPr wrap="square" rtlCol="0">
            <a:spAutoFit/>
          </a:bodyPr>
          <a:lstStyle/>
          <a:p>
            <a:pPr marL="231775" indent="-231775"/>
            <a:r>
              <a:rPr lang="en-CA" sz="2000" b="1" dirty="0" smtClean="0">
                <a:solidFill>
                  <a:schemeClr val="bg1"/>
                </a:solidFill>
              </a:rPr>
              <a:t>3-An owner must take reasonable precautions to ensure the robot does not pose a threat to safety and well being of individual or their property </a:t>
            </a:r>
            <a:endParaRPr lang="en-CA" sz="2000" b="1" dirty="0">
              <a:solidFill>
                <a:schemeClr val="bg1"/>
              </a:solidFill>
            </a:endParaRPr>
          </a:p>
        </p:txBody>
      </p:sp>
    </p:spTree>
    <p:extLst>
      <p:ext uri="{BB962C8B-B14F-4D97-AF65-F5344CB8AC3E}">
        <p14:creationId xmlns:p14="http://schemas.microsoft.com/office/powerpoint/2010/main" val="232671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6" name="TextBox 5"/>
          <p:cNvSpPr txBox="1"/>
          <p:nvPr/>
        </p:nvSpPr>
        <p:spPr>
          <a:xfrm>
            <a:off x="381000" y="1371600"/>
            <a:ext cx="83820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Korea – South Korean Robot Ethics Charter 2012</a:t>
            </a:r>
            <a:endParaRPr lang="en-CA" sz="2000" dirty="0">
              <a:solidFill>
                <a:schemeClr val="bg1"/>
              </a:solidFill>
              <a:latin typeface="Arial Black" panose="020B0A04020102020204" pitchFamily="34" charset="0"/>
            </a:endParaRPr>
          </a:p>
        </p:txBody>
      </p:sp>
      <p:sp>
        <p:nvSpPr>
          <p:cNvPr id="8" name="TextBox 7"/>
          <p:cNvSpPr txBox="1"/>
          <p:nvPr/>
        </p:nvSpPr>
        <p:spPr>
          <a:xfrm>
            <a:off x="375834" y="2020033"/>
            <a:ext cx="7239000" cy="338554"/>
          </a:xfrm>
          <a:prstGeom prst="rect">
            <a:avLst/>
          </a:prstGeom>
          <a:noFill/>
        </p:spPr>
        <p:txBody>
          <a:bodyPr wrap="square" rtlCol="0">
            <a:spAutoFit/>
          </a:bodyPr>
          <a:lstStyle/>
          <a:p>
            <a:r>
              <a:rPr lang="en-CA" sz="1600" b="1" dirty="0" smtClean="0">
                <a:solidFill>
                  <a:srgbClr val="FFFF00"/>
                </a:solidFill>
                <a:latin typeface="Arial Black" panose="020B0A04020102020204" pitchFamily="34" charset="0"/>
              </a:rPr>
              <a:t>Part 2</a:t>
            </a:r>
            <a:r>
              <a:rPr lang="en-CA" sz="1600" b="1" dirty="0" smtClean="0">
                <a:solidFill>
                  <a:schemeClr val="bg1"/>
                </a:solidFill>
                <a:latin typeface="Arial Black" panose="020B0A04020102020204" pitchFamily="34" charset="0"/>
              </a:rPr>
              <a:t>: </a:t>
            </a:r>
            <a:r>
              <a:rPr lang="en-CA" sz="1600" b="1" dirty="0" smtClean="0">
                <a:solidFill>
                  <a:srgbClr val="FFFF00"/>
                </a:solidFill>
                <a:latin typeface="Arial Black" panose="020B0A04020102020204" pitchFamily="34" charset="0"/>
              </a:rPr>
              <a:t>Rights &amp; Responsibilities of Users/Owners</a:t>
            </a:r>
            <a:endParaRPr lang="en-CA" sz="1600" b="1" dirty="0">
              <a:solidFill>
                <a:srgbClr val="FFFF00"/>
              </a:solidFill>
              <a:latin typeface="Arial Black" panose="020B0A04020102020204" pitchFamily="34" charset="0"/>
            </a:endParaRPr>
          </a:p>
        </p:txBody>
      </p:sp>
      <p:sp>
        <p:nvSpPr>
          <p:cNvPr id="9" name="TextBox 8"/>
          <p:cNvSpPr txBox="1"/>
          <p:nvPr/>
        </p:nvSpPr>
        <p:spPr>
          <a:xfrm>
            <a:off x="381000" y="2390612"/>
            <a:ext cx="7924800" cy="400110"/>
          </a:xfrm>
          <a:prstGeom prst="rect">
            <a:avLst/>
          </a:prstGeom>
          <a:noFill/>
        </p:spPr>
        <p:txBody>
          <a:bodyPr wrap="square" rtlCol="0">
            <a:spAutoFit/>
          </a:bodyPr>
          <a:lstStyle/>
          <a:p>
            <a:r>
              <a:rPr lang="en-CA" sz="2000" b="1" dirty="0" smtClean="0">
                <a:solidFill>
                  <a:schemeClr val="bg1"/>
                </a:solidFill>
              </a:rPr>
              <a:t>Section3: </a:t>
            </a:r>
            <a:r>
              <a:rPr lang="en-CA" sz="2000" b="1" dirty="0" smtClean="0">
                <a:solidFill>
                  <a:srgbClr val="FFFF00"/>
                </a:solidFill>
              </a:rPr>
              <a:t>Offences</a:t>
            </a:r>
            <a:r>
              <a:rPr lang="en-CA" sz="2000" b="1" dirty="0" smtClean="0">
                <a:solidFill>
                  <a:schemeClr val="bg1"/>
                </a:solidFill>
              </a:rPr>
              <a:t> Under Korean Law</a:t>
            </a:r>
            <a:endParaRPr lang="en-CA" sz="2000" b="1" dirty="0">
              <a:solidFill>
                <a:schemeClr val="bg1"/>
              </a:solidFill>
            </a:endParaRPr>
          </a:p>
        </p:txBody>
      </p:sp>
      <p:sp>
        <p:nvSpPr>
          <p:cNvPr id="10" name="TextBox 9"/>
          <p:cNvSpPr txBox="1"/>
          <p:nvPr/>
        </p:nvSpPr>
        <p:spPr>
          <a:xfrm>
            <a:off x="381000" y="2999601"/>
            <a:ext cx="8229600" cy="400110"/>
          </a:xfrm>
          <a:prstGeom prst="rect">
            <a:avLst/>
          </a:prstGeom>
          <a:noFill/>
        </p:spPr>
        <p:txBody>
          <a:bodyPr wrap="square" rtlCol="0">
            <a:spAutoFit/>
          </a:bodyPr>
          <a:lstStyle/>
          <a:p>
            <a:r>
              <a:rPr lang="en-CA" sz="2000" b="1" dirty="0" smtClean="0">
                <a:solidFill>
                  <a:schemeClr val="bg1"/>
                </a:solidFill>
              </a:rPr>
              <a:t>1-To deliberately damage or destroy a robot</a:t>
            </a:r>
            <a:endParaRPr lang="en-CA" sz="2000" b="1" dirty="0">
              <a:solidFill>
                <a:schemeClr val="bg1"/>
              </a:solidFill>
            </a:endParaRPr>
          </a:p>
        </p:txBody>
      </p:sp>
      <p:sp>
        <p:nvSpPr>
          <p:cNvPr id="11" name="TextBox 10"/>
          <p:cNvSpPr txBox="1"/>
          <p:nvPr/>
        </p:nvSpPr>
        <p:spPr>
          <a:xfrm>
            <a:off x="381000" y="3669268"/>
            <a:ext cx="8763000" cy="400110"/>
          </a:xfrm>
          <a:prstGeom prst="rect">
            <a:avLst/>
          </a:prstGeom>
          <a:noFill/>
        </p:spPr>
        <p:txBody>
          <a:bodyPr wrap="square" rtlCol="0">
            <a:spAutoFit/>
          </a:bodyPr>
          <a:lstStyle/>
          <a:p>
            <a:r>
              <a:rPr lang="en-CA" sz="2000" b="1" dirty="0" smtClean="0">
                <a:solidFill>
                  <a:schemeClr val="bg1"/>
                </a:solidFill>
              </a:rPr>
              <a:t>2-Through gross negligence , to allow a robot to come to harm </a:t>
            </a:r>
            <a:endParaRPr lang="en-CA" sz="2000" b="1" dirty="0">
              <a:solidFill>
                <a:schemeClr val="bg1"/>
              </a:solidFill>
            </a:endParaRPr>
          </a:p>
        </p:txBody>
      </p:sp>
      <p:sp>
        <p:nvSpPr>
          <p:cNvPr id="12" name="TextBox 11"/>
          <p:cNvSpPr txBox="1"/>
          <p:nvPr/>
        </p:nvSpPr>
        <p:spPr>
          <a:xfrm>
            <a:off x="381000" y="4306669"/>
            <a:ext cx="8229600" cy="707886"/>
          </a:xfrm>
          <a:prstGeom prst="rect">
            <a:avLst/>
          </a:prstGeom>
          <a:noFill/>
        </p:spPr>
        <p:txBody>
          <a:bodyPr wrap="square" rtlCol="0">
            <a:spAutoFit/>
          </a:bodyPr>
          <a:lstStyle/>
          <a:p>
            <a:pPr marL="231775" indent="-231775"/>
            <a:r>
              <a:rPr lang="en-CA" sz="2000" b="1" dirty="0" smtClean="0">
                <a:solidFill>
                  <a:schemeClr val="bg1"/>
                </a:solidFill>
              </a:rPr>
              <a:t>3-It is a lesser but nonetheless serious offence to treat a robot in a way which may be construed as </a:t>
            </a:r>
            <a:r>
              <a:rPr lang="en-CA" sz="2000" b="1" dirty="0" smtClean="0">
                <a:solidFill>
                  <a:srgbClr val="FFFF00"/>
                </a:solidFill>
              </a:rPr>
              <a:t>deliberately and inordinately abusive </a:t>
            </a:r>
            <a:endParaRPr lang="en-CA" sz="2000" b="1" dirty="0">
              <a:solidFill>
                <a:srgbClr val="FFFF00"/>
              </a:solidFill>
            </a:endParaRPr>
          </a:p>
        </p:txBody>
      </p:sp>
    </p:spTree>
    <p:extLst>
      <p:ext uri="{BB962C8B-B14F-4D97-AF65-F5344CB8AC3E}">
        <p14:creationId xmlns:p14="http://schemas.microsoft.com/office/powerpoint/2010/main" val="528480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6" name="TextBox 5"/>
          <p:cNvSpPr txBox="1"/>
          <p:nvPr/>
        </p:nvSpPr>
        <p:spPr>
          <a:xfrm>
            <a:off x="381000" y="1371600"/>
            <a:ext cx="83820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Korea – South Korean Robot Ethics Charter 2012</a:t>
            </a:r>
            <a:endParaRPr lang="en-CA" sz="2000" dirty="0">
              <a:solidFill>
                <a:schemeClr val="bg1"/>
              </a:solidFill>
              <a:latin typeface="Arial Black" panose="020B0A04020102020204" pitchFamily="34" charset="0"/>
            </a:endParaRPr>
          </a:p>
        </p:txBody>
      </p:sp>
      <p:sp>
        <p:nvSpPr>
          <p:cNvPr id="8" name="TextBox 7"/>
          <p:cNvSpPr txBox="1"/>
          <p:nvPr/>
        </p:nvSpPr>
        <p:spPr>
          <a:xfrm>
            <a:off x="375834" y="2020033"/>
            <a:ext cx="7239000" cy="338554"/>
          </a:xfrm>
          <a:prstGeom prst="rect">
            <a:avLst/>
          </a:prstGeom>
          <a:noFill/>
        </p:spPr>
        <p:txBody>
          <a:bodyPr wrap="square" rtlCol="0">
            <a:spAutoFit/>
          </a:bodyPr>
          <a:lstStyle/>
          <a:p>
            <a:r>
              <a:rPr lang="en-CA" sz="1600" b="1" dirty="0" smtClean="0">
                <a:solidFill>
                  <a:srgbClr val="FFFF00"/>
                </a:solidFill>
                <a:latin typeface="Arial Black" panose="020B0A04020102020204" pitchFamily="34" charset="0"/>
              </a:rPr>
              <a:t>Part 3</a:t>
            </a:r>
            <a:r>
              <a:rPr lang="en-CA" sz="1600" b="1" dirty="0" smtClean="0">
                <a:solidFill>
                  <a:schemeClr val="bg1"/>
                </a:solidFill>
                <a:latin typeface="Arial Black" panose="020B0A04020102020204" pitchFamily="34" charset="0"/>
              </a:rPr>
              <a:t>: </a:t>
            </a:r>
            <a:r>
              <a:rPr lang="en-CA" sz="1600" b="1" dirty="0" smtClean="0">
                <a:solidFill>
                  <a:srgbClr val="FFFF00"/>
                </a:solidFill>
                <a:latin typeface="Arial Black" panose="020B0A04020102020204" pitchFamily="34" charset="0"/>
              </a:rPr>
              <a:t>Rights &amp; Responsibilities For Robots</a:t>
            </a:r>
            <a:endParaRPr lang="en-CA" sz="1600" b="1" dirty="0">
              <a:solidFill>
                <a:srgbClr val="FFFF00"/>
              </a:solidFill>
              <a:latin typeface="Arial Black" panose="020B0A04020102020204" pitchFamily="34" charset="0"/>
            </a:endParaRPr>
          </a:p>
        </p:txBody>
      </p:sp>
      <p:sp>
        <p:nvSpPr>
          <p:cNvPr id="9" name="TextBox 8"/>
          <p:cNvSpPr txBox="1"/>
          <p:nvPr/>
        </p:nvSpPr>
        <p:spPr>
          <a:xfrm>
            <a:off x="381000" y="2390612"/>
            <a:ext cx="7924800" cy="400110"/>
          </a:xfrm>
          <a:prstGeom prst="rect">
            <a:avLst/>
          </a:prstGeom>
          <a:noFill/>
        </p:spPr>
        <p:txBody>
          <a:bodyPr wrap="square" rtlCol="0">
            <a:spAutoFit/>
          </a:bodyPr>
          <a:lstStyle/>
          <a:p>
            <a:r>
              <a:rPr lang="en-CA" sz="2000" b="1" dirty="0" smtClean="0">
                <a:solidFill>
                  <a:schemeClr val="bg1"/>
                </a:solidFill>
              </a:rPr>
              <a:t>Section1: Responsibilities of Robots</a:t>
            </a:r>
            <a:endParaRPr lang="en-CA" sz="2000" b="1" dirty="0">
              <a:solidFill>
                <a:schemeClr val="bg1"/>
              </a:solidFill>
            </a:endParaRPr>
          </a:p>
        </p:txBody>
      </p:sp>
      <p:sp>
        <p:nvSpPr>
          <p:cNvPr id="10" name="TextBox 9"/>
          <p:cNvSpPr txBox="1"/>
          <p:nvPr/>
        </p:nvSpPr>
        <p:spPr>
          <a:xfrm>
            <a:off x="381000" y="2999601"/>
            <a:ext cx="8229600" cy="707886"/>
          </a:xfrm>
          <a:prstGeom prst="rect">
            <a:avLst/>
          </a:prstGeom>
          <a:noFill/>
        </p:spPr>
        <p:txBody>
          <a:bodyPr wrap="square" rtlCol="0">
            <a:spAutoFit/>
          </a:bodyPr>
          <a:lstStyle/>
          <a:p>
            <a:pPr marL="231775" indent="-231775"/>
            <a:r>
              <a:rPr lang="en-CA" sz="2000" b="1" dirty="0" smtClean="0">
                <a:solidFill>
                  <a:schemeClr val="bg1"/>
                </a:solidFill>
              </a:rPr>
              <a:t>1-</a:t>
            </a:r>
            <a:r>
              <a:rPr lang="en-CA" sz="2000" b="1" dirty="0" smtClean="0">
                <a:solidFill>
                  <a:srgbClr val="FFFF00"/>
                </a:solidFill>
              </a:rPr>
              <a:t>A</a:t>
            </a:r>
            <a:r>
              <a:rPr lang="en-CA" sz="2000" b="1" dirty="0" smtClean="0">
                <a:solidFill>
                  <a:schemeClr val="bg1"/>
                </a:solidFill>
              </a:rPr>
              <a:t> </a:t>
            </a:r>
            <a:r>
              <a:rPr lang="en-CA" sz="2000" b="1" dirty="0" smtClean="0">
                <a:solidFill>
                  <a:srgbClr val="FFFF00"/>
                </a:solidFill>
              </a:rPr>
              <a:t>robot may not injure a human or, through inaction , allow a human to come to harm</a:t>
            </a:r>
            <a:endParaRPr lang="en-CA" sz="2000" b="1" dirty="0">
              <a:solidFill>
                <a:srgbClr val="FFFF00"/>
              </a:solidFill>
            </a:endParaRPr>
          </a:p>
        </p:txBody>
      </p:sp>
      <p:sp>
        <p:nvSpPr>
          <p:cNvPr id="11" name="TextBox 10"/>
          <p:cNvSpPr txBox="1"/>
          <p:nvPr/>
        </p:nvSpPr>
        <p:spPr>
          <a:xfrm>
            <a:off x="381000" y="3864114"/>
            <a:ext cx="8763000" cy="707886"/>
          </a:xfrm>
          <a:prstGeom prst="rect">
            <a:avLst/>
          </a:prstGeom>
          <a:noFill/>
        </p:spPr>
        <p:txBody>
          <a:bodyPr wrap="square" rtlCol="0">
            <a:spAutoFit/>
          </a:bodyPr>
          <a:lstStyle/>
          <a:p>
            <a:pPr marL="279400" indent="-279400"/>
            <a:r>
              <a:rPr lang="en-CA" sz="2000" b="1" dirty="0" smtClean="0">
                <a:solidFill>
                  <a:schemeClr val="bg1"/>
                </a:solidFill>
              </a:rPr>
              <a:t>2-A robot must obey any orders given to it by human beings, except where such orders would conflict with Part 3, section 1, subsection 1 of this Charter</a:t>
            </a:r>
            <a:endParaRPr lang="en-CA" sz="2000" b="1" dirty="0">
              <a:solidFill>
                <a:schemeClr val="bg1"/>
              </a:solidFill>
            </a:endParaRPr>
          </a:p>
        </p:txBody>
      </p:sp>
      <p:sp>
        <p:nvSpPr>
          <p:cNvPr id="12" name="TextBox 11"/>
          <p:cNvSpPr txBox="1"/>
          <p:nvPr/>
        </p:nvSpPr>
        <p:spPr>
          <a:xfrm>
            <a:off x="381000" y="4778514"/>
            <a:ext cx="8229600" cy="400110"/>
          </a:xfrm>
          <a:prstGeom prst="rect">
            <a:avLst/>
          </a:prstGeom>
          <a:noFill/>
        </p:spPr>
        <p:txBody>
          <a:bodyPr wrap="square" rtlCol="0">
            <a:spAutoFit/>
          </a:bodyPr>
          <a:lstStyle/>
          <a:p>
            <a:pPr marL="231775" indent="-231775"/>
            <a:r>
              <a:rPr lang="en-CA" sz="2000" b="1" dirty="0" smtClean="0">
                <a:solidFill>
                  <a:schemeClr val="bg1"/>
                </a:solidFill>
              </a:rPr>
              <a:t>3-A robot must not deceive a human being</a:t>
            </a:r>
            <a:endParaRPr lang="en-CA" sz="2000" b="1" dirty="0">
              <a:solidFill>
                <a:srgbClr val="FFFF00"/>
              </a:solidFill>
            </a:endParaRPr>
          </a:p>
        </p:txBody>
      </p:sp>
    </p:spTree>
    <p:extLst>
      <p:ext uri="{BB962C8B-B14F-4D97-AF65-F5344CB8AC3E}">
        <p14:creationId xmlns:p14="http://schemas.microsoft.com/office/powerpoint/2010/main" val="245981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6" name="TextBox 5"/>
          <p:cNvSpPr txBox="1"/>
          <p:nvPr/>
        </p:nvSpPr>
        <p:spPr>
          <a:xfrm>
            <a:off x="381000" y="1371600"/>
            <a:ext cx="83820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Korea – South Korean Robot Ethics Charter 2012</a:t>
            </a:r>
            <a:endParaRPr lang="en-CA" sz="2000" dirty="0">
              <a:solidFill>
                <a:schemeClr val="bg1"/>
              </a:solidFill>
              <a:latin typeface="Arial Black" panose="020B0A04020102020204" pitchFamily="34" charset="0"/>
            </a:endParaRPr>
          </a:p>
        </p:txBody>
      </p:sp>
      <p:sp>
        <p:nvSpPr>
          <p:cNvPr id="8" name="TextBox 7"/>
          <p:cNvSpPr txBox="1"/>
          <p:nvPr/>
        </p:nvSpPr>
        <p:spPr>
          <a:xfrm>
            <a:off x="375834" y="2020033"/>
            <a:ext cx="7239000" cy="338554"/>
          </a:xfrm>
          <a:prstGeom prst="rect">
            <a:avLst/>
          </a:prstGeom>
          <a:noFill/>
        </p:spPr>
        <p:txBody>
          <a:bodyPr wrap="square" rtlCol="0">
            <a:spAutoFit/>
          </a:bodyPr>
          <a:lstStyle/>
          <a:p>
            <a:r>
              <a:rPr lang="en-CA" sz="1600" b="1" dirty="0" smtClean="0">
                <a:solidFill>
                  <a:srgbClr val="FFFF00"/>
                </a:solidFill>
                <a:latin typeface="Arial Black" panose="020B0A04020102020204" pitchFamily="34" charset="0"/>
              </a:rPr>
              <a:t>Part 3</a:t>
            </a:r>
            <a:r>
              <a:rPr lang="en-CA" sz="1600" b="1" dirty="0" smtClean="0">
                <a:solidFill>
                  <a:schemeClr val="bg1"/>
                </a:solidFill>
                <a:latin typeface="Arial Black" panose="020B0A04020102020204" pitchFamily="34" charset="0"/>
              </a:rPr>
              <a:t>: </a:t>
            </a:r>
            <a:r>
              <a:rPr lang="en-CA" sz="1600" b="1" dirty="0" smtClean="0">
                <a:solidFill>
                  <a:srgbClr val="FFFF00"/>
                </a:solidFill>
                <a:latin typeface="Arial Black" panose="020B0A04020102020204" pitchFamily="34" charset="0"/>
              </a:rPr>
              <a:t>Rights &amp; Responsibilities For Robots</a:t>
            </a:r>
            <a:endParaRPr lang="en-CA" sz="1600" b="1" dirty="0">
              <a:solidFill>
                <a:srgbClr val="FFFF00"/>
              </a:solidFill>
              <a:latin typeface="Arial Black" panose="020B0A04020102020204" pitchFamily="34" charset="0"/>
            </a:endParaRPr>
          </a:p>
        </p:txBody>
      </p:sp>
      <p:sp>
        <p:nvSpPr>
          <p:cNvPr id="9" name="TextBox 8"/>
          <p:cNvSpPr txBox="1"/>
          <p:nvPr/>
        </p:nvSpPr>
        <p:spPr>
          <a:xfrm>
            <a:off x="381000" y="2390612"/>
            <a:ext cx="7924800" cy="400110"/>
          </a:xfrm>
          <a:prstGeom prst="rect">
            <a:avLst/>
          </a:prstGeom>
          <a:noFill/>
        </p:spPr>
        <p:txBody>
          <a:bodyPr wrap="square" rtlCol="0">
            <a:spAutoFit/>
          </a:bodyPr>
          <a:lstStyle/>
          <a:p>
            <a:r>
              <a:rPr lang="en-CA" sz="2000" b="1" dirty="0" smtClean="0">
                <a:solidFill>
                  <a:schemeClr val="bg1"/>
                </a:solidFill>
              </a:rPr>
              <a:t>Section2: Rights of Robots</a:t>
            </a:r>
            <a:endParaRPr lang="en-CA" sz="2000" b="1" dirty="0">
              <a:solidFill>
                <a:schemeClr val="bg1"/>
              </a:solidFill>
            </a:endParaRPr>
          </a:p>
        </p:txBody>
      </p:sp>
      <p:sp>
        <p:nvSpPr>
          <p:cNvPr id="10" name="TextBox 9"/>
          <p:cNvSpPr txBox="1"/>
          <p:nvPr/>
        </p:nvSpPr>
        <p:spPr>
          <a:xfrm>
            <a:off x="381000" y="2999601"/>
            <a:ext cx="8229600" cy="400110"/>
          </a:xfrm>
          <a:prstGeom prst="rect">
            <a:avLst/>
          </a:prstGeom>
          <a:noFill/>
        </p:spPr>
        <p:txBody>
          <a:bodyPr wrap="square" rtlCol="0">
            <a:spAutoFit/>
          </a:bodyPr>
          <a:lstStyle/>
          <a:p>
            <a:pPr marL="231775" indent="-231775"/>
            <a:r>
              <a:rPr lang="en-CA" sz="2000" b="1" i="1" dirty="0" smtClean="0">
                <a:solidFill>
                  <a:schemeClr val="bg1"/>
                </a:solidFill>
              </a:rPr>
              <a:t>Under Korean Law, Robots are afforded the following fundamental rights:</a:t>
            </a:r>
            <a:endParaRPr lang="en-CA" sz="2000" b="1" i="1" dirty="0">
              <a:solidFill>
                <a:schemeClr val="bg1"/>
              </a:solidFill>
            </a:endParaRPr>
          </a:p>
        </p:txBody>
      </p:sp>
      <p:sp>
        <p:nvSpPr>
          <p:cNvPr id="11" name="TextBox 10"/>
          <p:cNvSpPr txBox="1"/>
          <p:nvPr/>
        </p:nvSpPr>
        <p:spPr>
          <a:xfrm>
            <a:off x="381000" y="3581400"/>
            <a:ext cx="7924800" cy="400110"/>
          </a:xfrm>
          <a:prstGeom prst="rect">
            <a:avLst/>
          </a:prstGeom>
          <a:noFill/>
        </p:spPr>
        <p:txBody>
          <a:bodyPr wrap="square" rtlCol="0">
            <a:spAutoFit/>
          </a:bodyPr>
          <a:lstStyle/>
          <a:p>
            <a:pPr marL="279400" indent="-279400"/>
            <a:r>
              <a:rPr lang="en-CA" sz="2000" b="1" dirty="0" smtClean="0">
                <a:solidFill>
                  <a:schemeClr val="bg1"/>
                </a:solidFill>
              </a:rPr>
              <a:t>1- The right to exist without fear  of injury or death</a:t>
            </a:r>
            <a:endParaRPr lang="en-CA" sz="2000" b="1" dirty="0">
              <a:solidFill>
                <a:schemeClr val="bg1"/>
              </a:solidFill>
            </a:endParaRPr>
          </a:p>
        </p:txBody>
      </p:sp>
      <p:sp>
        <p:nvSpPr>
          <p:cNvPr id="12" name="TextBox 11"/>
          <p:cNvSpPr txBox="1"/>
          <p:nvPr/>
        </p:nvSpPr>
        <p:spPr>
          <a:xfrm>
            <a:off x="381000" y="4191000"/>
            <a:ext cx="7442421" cy="400110"/>
          </a:xfrm>
          <a:prstGeom prst="rect">
            <a:avLst/>
          </a:prstGeom>
          <a:noFill/>
        </p:spPr>
        <p:txBody>
          <a:bodyPr wrap="square" rtlCol="0">
            <a:spAutoFit/>
          </a:bodyPr>
          <a:lstStyle/>
          <a:p>
            <a:pPr marL="231775" indent="-231775"/>
            <a:r>
              <a:rPr lang="en-CA" sz="2000" b="1" dirty="0" smtClean="0">
                <a:solidFill>
                  <a:schemeClr val="bg1"/>
                </a:solidFill>
              </a:rPr>
              <a:t>2-The right to live an existence free from systematic abuse</a:t>
            </a:r>
            <a:endParaRPr lang="en-CA" sz="2000" b="1" dirty="0">
              <a:solidFill>
                <a:srgbClr val="FFFF00"/>
              </a:solidFill>
            </a:endParaRPr>
          </a:p>
        </p:txBody>
      </p:sp>
      <p:grpSp>
        <p:nvGrpSpPr>
          <p:cNvPr id="5" name="Group 4"/>
          <p:cNvGrpSpPr/>
          <p:nvPr/>
        </p:nvGrpSpPr>
        <p:grpSpPr>
          <a:xfrm>
            <a:off x="685800" y="4953000"/>
            <a:ext cx="7772400" cy="1295400"/>
            <a:chOff x="685800" y="4953000"/>
            <a:chExt cx="7772400" cy="1295400"/>
          </a:xfrm>
        </p:grpSpPr>
        <p:sp>
          <p:nvSpPr>
            <p:cNvPr id="4" name="Rounded Rectangle 3"/>
            <p:cNvSpPr/>
            <p:nvPr/>
          </p:nvSpPr>
          <p:spPr>
            <a:xfrm>
              <a:off x="685800" y="4953000"/>
              <a:ext cx="7772400" cy="1295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685800" y="4953000"/>
              <a:ext cx="7620000" cy="1200329"/>
            </a:xfrm>
            <a:prstGeom prst="rect">
              <a:avLst/>
            </a:prstGeom>
            <a:noFill/>
          </p:spPr>
          <p:txBody>
            <a:bodyPr wrap="square" rtlCol="0">
              <a:spAutoFit/>
            </a:bodyPr>
            <a:lstStyle/>
            <a:p>
              <a:pPr algn="ctr"/>
              <a:r>
                <a:rPr lang="en-CA" dirty="0">
                  <a:latin typeface="Arial Black" panose="020B0A04020102020204" pitchFamily="34" charset="0"/>
                </a:rPr>
                <a:t>The document above is a mock-up of what the South Korean Robot Ethics Charter (currently being drafted) may look like in the future, based on the limited information about the charter available from media reports </a:t>
              </a:r>
            </a:p>
          </p:txBody>
        </p:sp>
      </p:grpSp>
    </p:spTree>
    <p:extLst>
      <p:ext uri="{BB962C8B-B14F-4D97-AF65-F5344CB8AC3E}">
        <p14:creationId xmlns:p14="http://schemas.microsoft.com/office/powerpoint/2010/main" val="41417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81000"/>
            <a:ext cx="4876800" cy="461665"/>
          </a:xfrm>
          <a:prstGeom prst="rect">
            <a:avLst/>
          </a:prstGeom>
          <a:noFill/>
        </p:spPr>
        <p:txBody>
          <a:bodyPr wrap="square" rtlCol="0">
            <a:spAutoFit/>
          </a:bodyPr>
          <a:lstStyle/>
          <a:p>
            <a:r>
              <a:rPr lang="en-CA" sz="2400" dirty="0" smtClean="0">
                <a:solidFill>
                  <a:srgbClr val="FFFF00"/>
                </a:solidFill>
                <a:latin typeface="Arial Black" panose="020B0A04020102020204" pitchFamily="34" charset="0"/>
              </a:rPr>
              <a:t>Robotic Standards</a:t>
            </a:r>
            <a:endParaRPr lang="en-CA" sz="2400" dirty="0">
              <a:solidFill>
                <a:srgbClr val="FFFF00"/>
              </a:solidFill>
              <a:latin typeface="Arial Black" panose="020B0A04020102020204" pitchFamily="34" charset="0"/>
            </a:endParaRPr>
          </a:p>
        </p:txBody>
      </p:sp>
      <p:sp>
        <p:nvSpPr>
          <p:cNvPr id="7" name="TextBox 6"/>
          <p:cNvSpPr txBox="1"/>
          <p:nvPr/>
        </p:nvSpPr>
        <p:spPr>
          <a:xfrm>
            <a:off x="533400" y="990600"/>
            <a:ext cx="83058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Japan – “Ten Principles of Robot Law -  circa 2010 </a:t>
            </a:r>
            <a:endParaRPr lang="en-CA" sz="2000" dirty="0">
              <a:solidFill>
                <a:schemeClr val="bg1"/>
              </a:solidFill>
              <a:latin typeface="Arial Black" panose="020B0A04020102020204" pitchFamily="34" charset="0"/>
            </a:endParaRPr>
          </a:p>
        </p:txBody>
      </p:sp>
      <p:grpSp>
        <p:nvGrpSpPr>
          <p:cNvPr id="3" name="Group 2"/>
          <p:cNvGrpSpPr/>
          <p:nvPr/>
        </p:nvGrpSpPr>
        <p:grpSpPr>
          <a:xfrm>
            <a:off x="304800" y="5480417"/>
            <a:ext cx="8686800" cy="920383"/>
            <a:chOff x="304800" y="5480417"/>
            <a:chExt cx="8686800" cy="920383"/>
          </a:xfrm>
        </p:grpSpPr>
        <p:sp>
          <p:nvSpPr>
            <p:cNvPr id="10" name="Rounded Rectangle 9"/>
            <p:cNvSpPr/>
            <p:nvPr/>
          </p:nvSpPr>
          <p:spPr>
            <a:xfrm>
              <a:off x="304800" y="5480417"/>
              <a:ext cx="8686800" cy="92038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718088" y="5580965"/>
              <a:ext cx="7924800" cy="646331"/>
            </a:xfrm>
            <a:prstGeom prst="rect">
              <a:avLst/>
            </a:prstGeom>
            <a:noFill/>
          </p:spPr>
          <p:txBody>
            <a:bodyPr wrap="square" rtlCol="0">
              <a:spAutoFit/>
            </a:bodyPr>
            <a:lstStyle/>
            <a:p>
              <a:r>
                <a:rPr lang="en-CA" b="1" dirty="0"/>
                <a:t>These principles are adapted from the original “</a:t>
              </a:r>
              <a:r>
                <a:rPr lang="en-CA" b="1" i="1" dirty="0"/>
                <a:t>Ten Principles of Robot Law</a:t>
              </a:r>
              <a:r>
                <a:rPr lang="en-CA" b="1" dirty="0"/>
                <a:t>” formulated by </a:t>
              </a:r>
              <a:r>
                <a:rPr lang="en-CA" b="1" dirty="0">
                  <a:hlinkClick r:id="rId2"/>
                </a:rPr>
                <a:t>Osamu </a:t>
              </a:r>
              <a:r>
                <a:rPr lang="en-CA" b="1" dirty="0" err="1">
                  <a:hlinkClick r:id="rId2"/>
                </a:rPr>
                <a:t>Tezuka</a:t>
              </a:r>
              <a:r>
                <a:rPr lang="en-CA" b="1" dirty="0"/>
                <a:t> for his </a:t>
              </a:r>
              <a:r>
                <a:rPr lang="en-CA" b="1" dirty="0" err="1">
                  <a:hlinkClick r:id="rId3"/>
                </a:rPr>
                <a:t>Astro</a:t>
              </a:r>
              <a:r>
                <a:rPr lang="en-CA" b="1" dirty="0">
                  <a:hlinkClick r:id="rId3"/>
                </a:rPr>
                <a:t> Boy</a:t>
              </a:r>
              <a:r>
                <a:rPr lang="en-CA" b="1" dirty="0"/>
                <a:t> series.</a:t>
              </a:r>
            </a:p>
          </p:txBody>
        </p:sp>
      </p:grpSp>
      <p:sp>
        <p:nvSpPr>
          <p:cNvPr id="9" name="TextBox 8"/>
          <p:cNvSpPr txBox="1"/>
          <p:nvPr/>
        </p:nvSpPr>
        <p:spPr>
          <a:xfrm>
            <a:off x="304800" y="1371600"/>
            <a:ext cx="8534400" cy="4108817"/>
          </a:xfrm>
          <a:prstGeom prst="rect">
            <a:avLst/>
          </a:prstGeom>
          <a:noFill/>
        </p:spPr>
        <p:txBody>
          <a:bodyPr wrap="square" rtlCol="0">
            <a:spAutoFit/>
          </a:bodyPr>
          <a:lstStyle/>
          <a:p>
            <a:pPr>
              <a:spcBef>
                <a:spcPts val="600"/>
              </a:spcBef>
            </a:pPr>
            <a:r>
              <a:rPr lang="en-CA" b="1" dirty="0">
                <a:solidFill>
                  <a:schemeClr val="bg1"/>
                </a:solidFill>
              </a:rPr>
              <a:t>1. Robots must serve mankind</a:t>
            </a:r>
          </a:p>
          <a:p>
            <a:pPr>
              <a:spcBef>
                <a:spcPts val="600"/>
              </a:spcBef>
            </a:pPr>
            <a:r>
              <a:rPr lang="en-CA" b="1" dirty="0">
                <a:solidFill>
                  <a:schemeClr val="bg1"/>
                </a:solidFill>
              </a:rPr>
              <a:t>2. Robots must never kill or injure humans</a:t>
            </a:r>
          </a:p>
          <a:p>
            <a:pPr>
              <a:spcBef>
                <a:spcPts val="600"/>
              </a:spcBef>
            </a:pPr>
            <a:r>
              <a:rPr lang="en-CA" b="1" dirty="0">
                <a:solidFill>
                  <a:schemeClr val="bg1"/>
                </a:solidFill>
              </a:rPr>
              <a:t>3. Robot </a:t>
            </a:r>
            <a:r>
              <a:rPr lang="en-CA" b="1" dirty="0" smtClean="0">
                <a:solidFill>
                  <a:schemeClr val="bg1"/>
                </a:solidFill>
              </a:rPr>
              <a:t>manufacturers' </a:t>
            </a:r>
            <a:r>
              <a:rPr lang="en-CA" b="1" dirty="0">
                <a:solidFill>
                  <a:schemeClr val="bg1"/>
                </a:solidFill>
              </a:rPr>
              <a:t>shall be responsible for their creations</a:t>
            </a:r>
          </a:p>
          <a:p>
            <a:pPr marL="231775" indent="-231775">
              <a:spcBef>
                <a:spcPts val="600"/>
              </a:spcBef>
            </a:pPr>
            <a:r>
              <a:rPr lang="en-CA" b="1" dirty="0">
                <a:solidFill>
                  <a:schemeClr val="bg1"/>
                </a:solidFill>
              </a:rPr>
              <a:t>4. Robots involved in the production of currency, contraband or dangerous goods, must hold a current permit.  </a:t>
            </a:r>
          </a:p>
          <a:p>
            <a:pPr>
              <a:spcBef>
                <a:spcPts val="600"/>
              </a:spcBef>
            </a:pPr>
            <a:r>
              <a:rPr lang="en-CA" b="1" dirty="0">
                <a:solidFill>
                  <a:schemeClr val="bg1"/>
                </a:solidFill>
              </a:rPr>
              <a:t>5. Robots shall not leave the country without a permit.</a:t>
            </a:r>
          </a:p>
          <a:p>
            <a:pPr>
              <a:spcBef>
                <a:spcPts val="600"/>
              </a:spcBef>
            </a:pPr>
            <a:r>
              <a:rPr lang="en-CA" b="1" dirty="0">
                <a:solidFill>
                  <a:schemeClr val="bg1"/>
                </a:solidFill>
              </a:rPr>
              <a:t>6. A robots identity must not be altered, concealed or allowed to be misconstrued.</a:t>
            </a:r>
          </a:p>
          <a:p>
            <a:pPr>
              <a:spcBef>
                <a:spcPts val="600"/>
              </a:spcBef>
            </a:pPr>
            <a:r>
              <a:rPr lang="en-CA" b="1" dirty="0">
                <a:solidFill>
                  <a:schemeClr val="bg1"/>
                </a:solidFill>
              </a:rPr>
              <a:t>7. Robots shall remain identifiable at all times.</a:t>
            </a:r>
          </a:p>
          <a:p>
            <a:pPr>
              <a:spcBef>
                <a:spcPts val="600"/>
              </a:spcBef>
            </a:pPr>
            <a:r>
              <a:rPr lang="en-CA" b="1" dirty="0">
                <a:solidFill>
                  <a:schemeClr val="bg1"/>
                </a:solidFill>
              </a:rPr>
              <a:t>8. Robots created for adult purposes shall not be permitted to work with children.</a:t>
            </a:r>
          </a:p>
          <a:p>
            <a:pPr marL="231775" indent="-231775">
              <a:spcBef>
                <a:spcPts val="600"/>
              </a:spcBef>
            </a:pPr>
            <a:r>
              <a:rPr lang="en-CA" b="1" dirty="0">
                <a:solidFill>
                  <a:schemeClr val="bg1"/>
                </a:solidFill>
              </a:rPr>
              <a:t>9. Robots must not assist in criminal activities, nor aid or abet criminals to escape justice.</a:t>
            </a:r>
          </a:p>
          <a:p>
            <a:pPr>
              <a:spcBef>
                <a:spcPts val="600"/>
              </a:spcBef>
            </a:pPr>
            <a:r>
              <a:rPr lang="en-CA" b="1" dirty="0">
                <a:solidFill>
                  <a:schemeClr val="bg1"/>
                </a:solidFill>
              </a:rPr>
              <a:t>10. Robots must refrain from damaging human homes or tools, including other robots</a:t>
            </a:r>
            <a:r>
              <a:rPr lang="en-CA" b="1" dirty="0" smtClean="0">
                <a:solidFill>
                  <a:schemeClr val="bg1"/>
                </a:solidFill>
              </a:rPr>
              <a:t>. </a:t>
            </a:r>
            <a:endParaRPr lang="en-CA" b="1" dirty="0">
              <a:solidFill>
                <a:schemeClr val="bg1"/>
              </a:solidFill>
            </a:endParaRPr>
          </a:p>
        </p:txBody>
      </p:sp>
    </p:spTree>
    <p:extLst>
      <p:ext uri="{BB962C8B-B14F-4D97-AF65-F5344CB8AC3E}">
        <p14:creationId xmlns:p14="http://schemas.microsoft.com/office/powerpoint/2010/main" val="205187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914400"/>
            <a:ext cx="7772400" cy="838200"/>
            <a:chOff x="457200" y="914400"/>
            <a:chExt cx="7772400" cy="838200"/>
          </a:xfrm>
        </p:grpSpPr>
        <p:sp>
          <p:nvSpPr>
            <p:cNvPr id="2" name="Rounded Rectangle 1"/>
            <p:cNvSpPr/>
            <p:nvPr/>
          </p:nvSpPr>
          <p:spPr>
            <a:xfrm>
              <a:off x="457200" y="914400"/>
              <a:ext cx="77724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3" name="TextBox 2"/>
            <p:cNvSpPr txBox="1"/>
            <p:nvPr/>
          </p:nvSpPr>
          <p:spPr>
            <a:xfrm>
              <a:off x="1036320" y="1138535"/>
              <a:ext cx="6019800" cy="461665"/>
            </a:xfrm>
            <a:prstGeom prst="rect">
              <a:avLst/>
            </a:prstGeom>
            <a:noFill/>
          </p:spPr>
          <p:txBody>
            <a:bodyPr wrap="square" rtlCol="0">
              <a:spAutoFit/>
            </a:bodyPr>
            <a:lstStyle/>
            <a:p>
              <a:pPr algn="ctr"/>
              <a:r>
                <a:rPr lang="en-CA" sz="2400" b="1" dirty="0" smtClean="0">
                  <a:solidFill>
                    <a:srgbClr val="FF0000"/>
                  </a:solidFill>
                  <a:latin typeface="Arial Black" panose="020B0A04020102020204" pitchFamily="34" charset="0"/>
                </a:rPr>
                <a:t>We </a:t>
              </a:r>
              <a:r>
                <a:rPr lang="en-CA" sz="2400" b="1" dirty="0">
                  <a:solidFill>
                    <a:srgbClr val="FF0000"/>
                  </a:solidFill>
                  <a:latin typeface="Arial Black" panose="020B0A04020102020204" pitchFamily="34" charset="0"/>
                </a:rPr>
                <a:t>N</a:t>
              </a:r>
              <a:r>
                <a:rPr lang="en-CA" sz="2400" b="1" dirty="0" smtClean="0">
                  <a:solidFill>
                    <a:srgbClr val="FF0000"/>
                  </a:solidFill>
                  <a:latin typeface="Arial Black" panose="020B0A04020102020204" pitchFamily="34" charset="0"/>
                </a:rPr>
                <a:t>eed </a:t>
              </a:r>
              <a:r>
                <a:rPr lang="en-CA" sz="2400" b="1" dirty="0">
                  <a:solidFill>
                    <a:srgbClr val="FF0000"/>
                  </a:solidFill>
                  <a:latin typeface="Arial Black" panose="020B0A04020102020204" pitchFamily="34" charset="0"/>
                </a:rPr>
                <a:t>R</a:t>
              </a:r>
              <a:r>
                <a:rPr lang="en-CA" sz="2400" b="1" dirty="0" smtClean="0">
                  <a:solidFill>
                    <a:srgbClr val="FF0000"/>
                  </a:solidFill>
                  <a:latin typeface="Arial Black" panose="020B0A04020102020204" pitchFamily="34" charset="0"/>
                </a:rPr>
                <a:t>obotic Assurance</a:t>
              </a:r>
              <a:endParaRPr lang="en-CA" sz="2400" b="1" dirty="0">
                <a:solidFill>
                  <a:srgbClr val="FF0000"/>
                </a:solidFill>
                <a:latin typeface="Arial Black" panose="020B0A04020102020204" pitchFamily="34" charset="0"/>
              </a:endParaRPr>
            </a:p>
          </p:txBody>
        </p:sp>
      </p:grpSp>
      <p:grpSp>
        <p:nvGrpSpPr>
          <p:cNvPr id="6" name="Group 5"/>
          <p:cNvGrpSpPr/>
          <p:nvPr/>
        </p:nvGrpSpPr>
        <p:grpSpPr>
          <a:xfrm>
            <a:off x="457200" y="2209800"/>
            <a:ext cx="7772400" cy="1055132"/>
            <a:chOff x="457200" y="2209800"/>
            <a:chExt cx="7772400" cy="1055132"/>
          </a:xfrm>
        </p:grpSpPr>
        <p:sp>
          <p:nvSpPr>
            <p:cNvPr id="7" name="Rounded Rectangle 6"/>
            <p:cNvSpPr/>
            <p:nvPr/>
          </p:nvSpPr>
          <p:spPr>
            <a:xfrm>
              <a:off x="457200" y="2209800"/>
              <a:ext cx="7772400" cy="105513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8" name="TextBox 7"/>
            <p:cNvSpPr txBox="1"/>
            <p:nvPr/>
          </p:nvSpPr>
          <p:spPr>
            <a:xfrm>
              <a:off x="487680" y="2362200"/>
              <a:ext cx="7741920" cy="830997"/>
            </a:xfrm>
            <a:prstGeom prst="rect">
              <a:avLst/>
            </a:prstGeom>
            <a:noFill/>
          </p:spPr>
          <p:txBody>
            <a:bodyPr wrap="square" rtlCol="0">
              <a:spAutoFit/>
            </a:bodyPr>
            <a:lstStyle/>
            <a:p>
              <a:pPr algn="ctr"/>
              <a:r>
                <a:rPr lang="en-CA" sz="2400" b="1" dirty="0" smtClean="0">
                  <a:solidFill>
                    <a:srgbClr val="FF0000"/>
                  </a:solidFill>
                  <a:latin typeface="Arial Black" panose="020B0A04020102020204" pitchFamily="34" charset="0"/>
                </a:rPr>
                <a:t>We </a:t>
              </a:r>
              <a:r>
                <a:rPr lang="en-CA" sz="2400" b="1" dirty="0">
                  <a:solidFill>
                    <a:srgbClr val="FF0000"/>
                  </a:solidFill>
                  <a:latin typeface="Arial Black" panose="020B0A04020102020204" pitchFamily="34" charset="0"/>
                </a:rPr>
                <a:t>N</a:t>
              </a:r>
              <a:r>
                <a:rPr lang="en-CA" sz="2400" b="1" dirty="0" smtClean="0">
                  <a:solidFill>
                    <a:srgbClr val="FF0000"/>
                  </a:solidFill>
                  <a:latin typeface="Arial Black" panose="020B0A04020102020204" pitchFamily="34" charset="0"/>
                </a:rPr>
                <a:t>eed </a:t>
              </a:r>
              <a:r>
                <a:rPr lang="en-CA" sz="2400" b="1" dirty="0">
                  <a:solidFill>
                    <a:srgbClr val="FF0000"/>
                  </a:solidFill>
                  <a:latin typeface="Arial Black" panose="020B0A04020102020204" pitchFamily="34" charset="0"/>
                </a:rPr>
                <a:t>R</a:t>
              </a:r>
              <a:r>
                <a:rPr lang="en-CA" sz="2400" b="1" dirty="0" smtClean="0">
                  <a:solidFill>
                    <a:srgbClr val="FF0000"/>
                  </a:solidFill>
                  <a:latin typeface="Arial Black" panose="020B0A04020102020204" pitchFamily="34" charset="0"/>
                </a:rPr>
                <a:t>obotic Standards Against which to Assess Compliance and Obtain Assurance</a:t>
              </a:r>
              <a:endParaRPr lang="en-CA" sz="2400" b="1" dirty="0">
                <a:solidFill>
                  <a:srgbClr val="FF0000"/>
                </a:solidFill>
                <a:latin typeface="Arial Black" panose="020B0A04020102020204" pitchFamily="34" charset="0"/>
              </a:endParaRPr>
            </a:p>
          </p:txBody>
        </p:sp>
      </p:grpSp>
      <p:grpSp>
        <p:nvGrpSpPr>
          <p:cNvPr id="17" name="Group 16"/>
          <p:cNvGrpSpPr/>
          <p:nvPr/>
        </p:nvGrpSpPr>
        <p:grpSpPr>
          <a:xfrm>
            <a:off x="487680" y="3657600"/>
            <a:ext cx="3794760" cy="2286000"/>
            <a:chOff x="487680" y="3657600"/>
            <a:chExt cx="3794760" cy="2286000"/>
          </a:xfrm>
        </p:grpSpPr>
        <p:sp>
          <p:nvSpPr>
            <p:cNvPr id="4" name="Rounded Rectangle 3"/>
            <p:cNvSpPr/>
            <p:nvPr/>
          </p:nvSpPr>
          <p:spPr>
            <a:xfrm>
              <a:off x="487680" y="3657600"/>
              <a:ext cx="3794760" cy="2286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
          <p:nvSpPr>
            <p:cNvPr id="11" name="TextBox 10"/>
            <p:cNvSpPr txBox="1"/>
            <p:nvPr/>
          </p:nvSpPr>
          <p:spPr>
            <a:xfrm>
              <a:off x="838200" y="3886200"/>
              <a:ext cx="2971800" cy="338554"/>
            </a:xfrm>
            <a:prstGeom prst="rect">
              <a:avLst/>
            </a:prstGeom>
            <a:noFill/>
          </p:spPr>
          <p:txBody>
            <a:bodyPr wrap="square" rtlCol="0">
              <a:spAutoFit/>
            </a:bodyPr>
            <a:lstStyle/>
            <a:p>
              <a:r>
                <a:rPr lang="en-CA" sz="1600" dirty="0" smtClean="0">
                  <a:solidFill>
                    <a:srgbClr val="0000FF"/>
                  </a:solidFill>
                  <a:latin typeface="Arial Black" panose="020B0A04020102020204" pitchFamily="34" charset="0"/>
                </a:rPr>
                <a:t>Management Standards</a:t>
              </a:r>
              <a:endParaRPr lang="en-CA" sz="1600" dirty="0">
                <a:solidFill>
                  <a:srgbClr val="0000FF"/>
                </a:solidFill>
                <a:latin typeface="Arial Black" panose="020B0A04020102020204" pitchFamily="34" charset="0"/>
              </a:endParaRPr>
            </a:p>
          </p:txBody>
        </p:sp>
        <p:sp>
          <p:nvSpPr>
            <p:cNvPr id="13" name="TextBox 12"/>
            <p:cNvSpPr txBox="1"/>
            <p:nvPr/>
          </p:nvSpPr>
          <p:spPr>
            <a:xfrm>
              <a:off x="838200" y="4495800"/>
              <a:ext cx="2971800" cy="1308050"/>
            </a:xfrm>
            <a:prstGeom prst="rect">
              <a:avLst/>
            </a:prstGeom>
            <a:noFill/>
          </p:spPr>
          <p:txBody>
            <a:bodyPr wrap="square" rtlCol="0">
              <a:spAutoFit/>
            </a:bodyPr>
            <a:lstStyle/>
            <a:p>
              <a:pPr>
                <a:spcAft>
                  <a:spcPts val="600"/>
                </a:spcAft>
              </a:pPr>
              <a:r>
                <a:rPr lang="en-CA" sz="1600" dirty="0" smtClean="0">
                  <a:solidFill>
                    <a:srgbClr val="0000FF"/>
                  </a:solidFill>
                  <a:latin typeface="Arial Black" panose="020B0A04020102020204" pitchFamily="34" charset="0"/>
                </a:rPr>
                <a:t>Policies</a:t>
              </a:r>
            </a:p>
            <a:p>
              <a:pPr>
                <a:spcAft>
                  <a:spcPts val="600"/>
                </a:spcAft>
              </a:pPr>
              <a:r>
                <a:rPr lang="en-CA" sz="1600" dirty="0" smtClean="0">
                  <a:solidFill>
                    <a:srgbClr val="0000FF"/>
                  </a:solidFill>
                  <a:latin typeface="Arial Black" panose="020B0A04020102020204" pitchFamily="34" charset="0"/>
                </a:rPr>
                <a:t>Procedures</a:t>
              </a:r>
            </a:p>
            <a:p>
              <a:pPr>
                <a:spcAft>
                  <a:spcPts val="600"/>
                </a:spcAft>
              </a:pPr>
              <a:r>
                <a:rPr lang="en-CA" sz="1600" dirty="0" smtClean="0">
                  <a:solidFill>
                    <a:srgbClr val="0000FF"/>
                  </a:solidFill>
                  <a:latin typeface="Arial Black" panose="020B0A04020102020204" pitchFamily="34" charset="0"/>
                </a:rPr>
                <a:t>Processes</a:t>
              </a:r>
            </a:p>
            <a:p>
              <a:pPr>
                <a:spcAft>
                  <a:spcPts val="600"/>
                </a:spcAft>
              </a:pPr>
              <a:r>
                <a:rPr lang="en-CA" sz="1600" dirty="0" smtClean="0">
                  <a:solidFill>
                    <a:srgbClr val="0000FF"/>
                  </a:solidFill>
                  <a:latin typeface="Arial Black" panose="020B0A04020102020204" pitchFamily="34" charset="0"/>
                </a:rPr>
                <a:t>Monitoring</a:t>
              </a:r>
              <a:endParaRPr lang="en-CA" sz="1600" dirty="0">
                <a:solidFill>
                  <a:srgbClr val="0000FF"/>
                </a:solidFill>
                <a:latin typeface="Arial Black" panose="020B0A04020102020204" pitchFamily="34" charset="0"/>
              </a:endParaRPr>
            </a:p>
          </p:txBody>
        </p:sp>
      </p:grpSp>
      <p:grpSp>
        <p:nvGrpSpPr>
          <p:cNvPr id="16" name="Group 15"/>
          <p:cNvGrpSpPr/>
          <p:nvPr/>
        </p:nvGrpSpPr>
        <p:grpSpPr>
          <a:xfrm>
            <a:off x="4663440" y="3657600"/>
            <a:ext cx="3794760" cy="2286000"/>
            <a:chOff x="4663440" y="3657600"/>
            <a:chExt cx="3794760" cy="2286000"/>
          </a:xfrm>
        </p:grpSpPr>
        <p:sp>
          <p:nvSpPr>
            <p:cNvPr id="10" name="Rounded Rectangle 9"/>
            <p:cNvSpPr/>
            <p:nvPr/>
          </p:nvSpPr>
          <p:spPr>
            <a:xfrm>
              <a:off x="4663440" y="3657600"/>
              <a:ext cx="3794760" cy="2286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
          <p:nvSpPr>
            <p:cNvPr id="12" name="TextBox 11"/>
            <p:cNvSpPr txBox="1"/>
            <p:nvPr/>
          </p:nvSpPr>
          <p:spPr>
            <a:xfrm>
              <a:off x="5173980" y="3886200"/>
              <a:ext cx="2773680" cy="338554"/>
            </a:xfrm>
            <a:prstGeom prst="rect">
              <a:avLst/>
            </a:prstGeom>
            <a:noFill/>
          </p:spPr>
          <p:txBody>
            <a:bodyPr wrap="square" rtlCol="0">
              <a:spAutoFit/>
            </a:bodyPr>
            <a:lstStyle/>
            <a:p>
              <a:pPr algn="ctr"/>
              <a:r>
                <a:rPr lang="en-CA" sz="1600" dirty="0" smtClean="0">
                  <a:solidFill>
                    <a:srgbClr val="0000FF"/>
                  </a:solidFill>
                  <a:latin typeface="Arial Black" panose="020B0A04020102020204" pitchFamily="34" charset="0"/>
                </a:rPr>
                <a:t>Technical  Standards</a:t>
              </a:r>
              <a:endParaRPr lang="en-CA" sz="1600" dirty="0">
                <a:solidFill>
                  <a:srgbClr val="0000FF"/>
                </a:solidFill>
                <a:latin typeface="Arial Black" panose="020B0A04020102020204" pitchFamily="34" charset="0"/>
              </a:endParaRPr>
            </a:p>
          </p:txBody>
        </p:sp>
        <p:sp>
          <p:nvSpPr>
            <p:cNvPr id="14" name="TextBox 13"/>
            <p:cNvSpPr txBox="1"/>
            <p:nvPr/>
          </p:nvSpPr>
          <p:spPr>
            <a:xfrm>
              <a:off x="5029200" y="4267200"/>
              <a:ext cx="3200400" cy="1554272"/>
            </a:xfrm>
            <a:prstGeom prst="rect">
              <a:avLst/>
            </a:prstGeom>
            <a:noFill/>
          </p:spPr>
          <p:txBody>
            <a:bodyPr wrap="square" rtlCol="0">
              <a:spAutoFit/>
            </a:bodyPr>
            <a:lstStyle/>
            <a:p>
              <a:pPr>
                <a:spcAft>
                  <a:spcPts val="600"/>
                </a:spcAft>
              </a:pPr>
              <a:r>
                <a:rPr lang="en-CA" sz="1600" dirty="0" smtClean="0">
                  <a:solidFill>
                    <a:srgbClr val="0000FF"/>
                  </a:solidFill>
                  <a:latin typeface="Arial Black" panose="020B0A04020102020204" pitchFamily="34" charset="0"/>
                </a:rPr>
                <a:t>Device/Class Specific</a:t>
              </a:r>
            </a:p>
            <a:p>
              <a:pPr>
                <a:spcAft>
                  <a:spcPts val="600"/>
                </a:spcAft>
              </a:pPr>
              <a:r>
                <a:rPr lang="en-CA" sz="1600" dirty="0" smtClean="0">
                  <a:solidFill>
                    <a:srgbClr val="0000FF"/>
                  </a:solidFill>
                  <a:latin typeface="Arial Black" panose="020B0A04020102020204" pitchFamily="34" charset="0"/>
                </a:rPr>
                <a:t>Process Specific</a:t>
              </a:r>
            </a:p>
            <a:p>
              <a:pPr>
                <a:spcAft>
                  <a:spcPts val="600"/>
                </a:spcAft>
              </a:pPr>
              <a:r>
                <a:rPr lang="en-CA" sz="1600" dirty="0" smtClean="0">
                  <a:solidFill>
                    <a:srgbClr val="0000FF"/>
                  </a:solidFill>
                  <a:latin typeface="Arial Black" panose="020B0A04020102020204" pitchFamily="34" charset="0"/>
                </a:rPr>
                <a:t>Results Specific – Must Do Something</a:t>
              </a:r>
            </a:p>
            <a:p>
              <a:pPr>
                <a:spcAft>
                  <a:spcPts val="600"/>
                </a:spcAft>
              </a:pPr>
              <a:r>
                <a:rPr lang="en-CA" sz="1600" dirty="0" smtClean="0">
                  <a:solidFill>
                    <a:srgbClr val="0000FF"/>
                  </a:solidFill>
                  <a:latin typeface="Arial Black" panose="020B0A04020102020204" pitchFamily="34" charset="0"/>
                </a:rPr>
                <a:t>Time Specific</a:t>
              </a:r>
            </a:p>
          </p:txBody>
        </p:sp>
      </p:grpSp>
      <p:grpSp>
        <p:nvGrpSpPr>
          <p:cNvPr id="18" name="Group 17"/>
          <p:cNvGrpSpPr/>
          <p:nvPr/>
        </p:nvGrpSpPr>
        <p:grpSpPr>
          <a:xfrm>
            <a:off x="2743200" y="4092774"/>
            <a:ext cx="3794760" cy="2286000"/>
            <a:chOff x="4663440" y="3657600"/>
            <a:chExt cx="3794760" cy="2286000"/>
          </a:xfrm>
        </p:grpSpPr>
        <p:sp>
          <p:nvSpPr>
            <p:cNvPr id="19" name="Rounded Rectangle 18"/>
            <p:cNvSpPr/>
            <p:nvPr/>
          </p:nvSpPr>
          <p:spPr>
            <a:xfrm>
              <a:off x="4663440" y="3657600"/>
              <a:ext cx="3794760" cy="2286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latin typeface="Arial Black" panose="020B0A04020102020204" pitchFamily="34" charset="0"/>
              </a:endParaRPr>
            </a:p>
          </p:txBody>
        </p:sp>
        <p:sp>
          <p:nvSpPr>
            <p:cNvPr id="20" name="TextBox 19"/>
            <p:cNvSpPr txBox="1"/>
            <p:nvPr/>
          </p:nvSpPr>
          <p:spPr>
            <a:xfrm>
              <a:off x="5173980" y="3886200"/>
              <a:ext cx="2773680" cy="338554"/>
            </a:xfrm>
            <a:prstGeom prst="rect">
              <a:avLst/>
            </a:prstGeom>
            <a:noFill/>
          </p:spPr>
          <p:txBody>
            <a:bodyPr wrap="square" rtlCol="0">
              <a:spAutoFit/>
            </a:bodyPr>
            <a:lstStyle/>
            <a:p>
              <a:pPr algn="ctr"/>
              <a:r>
                <a:rPr lang="en-CA" sz="1600" dirty="0" smtClean="0">
                  <a:solidFill>
                    <a:srgbClr val="0000FF"/>
                  </a:solidFill>
                  <a:latin typeface="Arial Black" panose="020B0A04020102020204" pitchFamily="34" charset="0"/>
                </a:rPr>
                <a:t>Standards</a:t>
              </a:r>
              <a:endParaRPr lang="en-CA" sz="1600" dirty="0">
                <a:solidFill>
                  <a:srgbClr val="0000FF"/>
                </a:solidFill>
                <a:latin typeface="Arial Black" panose="020B0A04020102020204" pitchFamily="34" charset="0"/>
              </a:endParaRPr>
            </a:p>
          </p:txBody>
        </p:sp>
        <p:sp>
          <p:nvSpPr>
            <p:cNvPr id="21" name="TextBox 20"/>
            <p:cNvSpPr txBox="1"/>
            <p:nvPr/>
          </p:nvSpPr>
          <p:spPr>
            <a:xfrm>
              <a:off x="5029200" y="4406950"/>
              <a:ext cx="3055620" cy="1308050"/>
            </a:xfrm>
            <a:prstGeom prst="rect">
              <a:avLst/>
            </a:prstGeom>
            <a:noFill/>
          </p:spPr>
          <p:txBody>
            <a:bodyPr wrap="square" rtlCol="0">
              <a:spAutoFit/>
            </a:bodyPr>
            <a:lstStyle/>
            <a:p>
              <a:pPr>
                <a:spcAft>
                  <a:spcPts val="600"/>
                </a:spcAft>
              </a:pPr>
              <a:r>
                <a:rPr lang="en-CA" sz="1600" dirty="0" smtClean="0">
                  <a:solidFill>
                    <a:srgbClr val="0000FF"/>
                  </a:solidFill>
                  <a:latin typeface="Arial Black" panose="020B0A04020102020204" pitchFamily="34" charset="0"/>
                </a:rPr>
                <a:t>Objective  - Unbiased</a:t>
              </a:r>
            </a:p>
            <a:p>
              <a:pPr>
                <a:spcAft>
                  <a:spcPts val="600"/>
                </a:spcAft>
              </a:pPr>
              <a:r>
                <a:rPr lang="en-CA" sz="1600" dirty="0" smtClean="0">
                  <a:solidFill>
                    <a:srgbClr val="0000FF"/>
                  </a:solidFill>
                  <a:latin typeface="Arial Black" panose="020B0A04020102020204" pitchFamily="34" charset="0"/>
                </a:rPr>
                <a:t>Measureable</a:t>
              </a:r>
            </a:p>
            <a:p>
              <a:pPr>
                <a:spcAft>
                  <a:spcPts val="600"/>
                </a:spcAft>
              </a:pPr>
              <a:r>
                <a:rPr lang="en-CA" sz="1600" dirty="0" smtClean="0">
                  <a:solidFill>
                    <a:srgbClr val="0000FF"/>
                  </a:solidFill>
                  <a:latin typeface="Arial Black" panose="020B0A04020102020204" pitchFamily="34" charset="0"/>
                </a:rPr>
                <a:t>Complete</a:t>
              </a:r>
            </a:p>
            <a:p>
              <a:pPr>
                <a:spcAft>
                  <a:spcPts val="600"/>
                </a:spcAft>
              </a:pPr>
              <a:r>
                <a:rPr lang="en-CA" sz="1600" dirty="0">
                  <a:solidFill>
                    <a:srgbClr val="0000FF"/>
                  </a:solidFill>
                  <a:latin typeface="Arial Black" panose="020B0A04020102020204" pitchFamily="34" charset="0"/>
                </a:rPr>
                <a:t>R</a:t>
              </a:r>
              <a:r>
                <a:rPr lang="en-CA" sz="1600" dirty="0" smtClean="0">
                  <a:solidFill>
                    <a:srgbClr val="0000FF"/>
                  </a:solidFill>
                  <a:latin typeface="Arial Black" panose="020B0A04020102020204" pitchFamily="34" charset="0"/>
                </a:rPr>
                <a:t>elevant</a:t>
              </a:r>
              <a:endParaRPr lang="en-CA" sz="1600" dirty="0">
                <a:solidFill>
                  <a:srgbClr val="0000FF"/>
                </a:solidFill>
                <a:latin typeface="Arial Black" panose="020B0A04020102020204" pitchFamily="34" charset="0"/>
              </a:endParaRPr>
            </a:p>
          </p:txBody>
        </p:sp>
      </p:grpSp>
      <p:sp>
        <p:nvSpPr>
          <p:cNvPr id="22" name="TextBox 21"/>
          <p:cNvSpPr txBox="1"/>
          <p:nvPr/>
        </p:nvSpPr>
        <p:spPr>
          <a:xfrm>
            <a:off x="7315200" y="533400"/>
            <a:ext cx="1269570" cy="1569660"/>
          </a:xfrm>
          <a:prstGeom prst="rect">
            <a:avLst/>
          </a:prstGeom>
          <a:noFill/>
        </p:spPr>
        <p:txBody>
          <a:bodyPr wrap="square" rtlCol="0">
            <a:spAutoFit/>
          </a:bodyPr>
          <a:lstStyle/>
          <a:p>
            <a:r>
              <a:rPr lang="en-CA" sz="9600" dirty="0" smtClean="0">
                <a:solidFill>
                  <a:srgbClr val="00FF00"/>
                </a:solidFill>
                <a:latin typeface="Arial Black" panose="020B0A04020102020204" pitchFamily="34" charset="0"/>
              </a:rPr>
              <a:t>?</a:t>
            </a:r>
            <a:endParaRPr lang="en-CA" sz="9600" dirty="0">
              <a:solidFill>
                <a:srgbClr val="00FF00"/>
              </a:solidFill>
              <a:latin typeface="Arial Black" panose="020B0A04020102020204" pitchFamily="34" charset="0"/>
            </a:endParaRPr>
          </a:p>
        </p:txBody>
      </p:sp>
    </p:spTree>
    <p:extLst>
      <p:ext uri="{BB962C8B-B14F-4D97-AF65-F5344CB8AC3E}">
        <p14:creationId xmlns:p14="http://schemas.microsoft.com/office/powerpoint/2010/main" val="30598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5800" y="1066800"/>
            <a:ext cx="7620000" cy="2286000"/>
            <a:chOff x="762000" y="914400"/>
            <a:chExt cx="7620000" cy="2286000"/>
          </a:xfrm>
        </p:grpSpPr>
        <p:sp>
          <p:nvSpPr>
            <p:cNvPr id="3" name="Rounded Rectangle 2"/>
            <p:cNvSpPr/>
            <p:nvPr/>
          </p:nvSpPr>
          <p:spPr>
            <a:xfrm>
              <a:off x="762000" y="914400"/>
              <a:ext cx="7620000" cy="2286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
          <p:nvSpPr>
            <p:cNvPr id="2" name="TextBox 1"/>
            <p:cNvSpPr txBox="1"/>
            <p:nvPr/>
          </p:nvSpPr>
          <p:spPr>
            <a:xfrm>
              <a:off x="990600" y="1066800"/>
              <a:ext cx="7162800" cy="646331"/>
            </a:xfrm>
            <a:prstGeom prst="rect">
              <a:avLst/>
            </a:prstGeom>
            <a:noFill/>
          </p:spPr>
          <p:txBody>
            <a:bodyPr wrap="square" rtlCol="0">
              <a:spAutoFit/>
            </a:bodyPr>
            <a:lstStyle/>
            <a:p>
              <a:r>
                <a:rPr lang="en-CA" b="1" dirty="0" smtClean="0">
                  <a:solidFill>
                    <a:srgbClr val="0000FF"/>
                  </a:solidFill>
                  <a:latin typeface="Arial Black" panose="020B0A04020102020204" pitchFamily="34" charset="0"/>
                </a:rPr>
                <a:t>ISO 13482 – Robots and robotic devices - Safety requirements for service robots - Personal care robot</a:t>
              </a:r>
              <a:endParaRPr lang="en-CA" b="1" dirty="0">
                <a:solidFill>
                  <a:srgbClr val="0000FF"/>
                </a:solidFill>
                <a:latin typeface="Arial Black" panose="020B0A04020102020204" pitchFamily="34" charset="0"/>
              </a:endParaRPr>
            </a:p>
          </p:txBody>
        </p:sp>
        <p:sp>
          <p:nvSpPr>
            <p:cNvPr id="4" name="TextBox 3"/>
            <p:cNvSpPr txBox="1"/>
            <p:nvPr/>
          </p:nvSpPr>
          <p:spPr>
            <a:xfrm>
              <a:off x="990600" y="1847671"/>
              <a:ext cx="7162800" cy="1200329"/>
            </a:xfrm>
            <a:prstGeom prst="rect">
              <a:avLst/>
            </a:prstGeom>
            <a:noFill/>
          </p:spPr>
          <p:txBody>
            <a:bodyPr wrap="square" rtlCol="0">
              <a:spAutoFit/>
            </a:bodyPr>
            <a:lstStyle/>
            <a:p>
              <a:r>
                <a:rPr lang="en-CA" dirty="0" smtClean="0">
                  <a:solidFill>
                    <a:srgbClr val="0000FF"/>
                  </a:solidFill>
                  <a:latin typeface="Arial Black" panose="020B0A04020102020204" pitchFamily="34" charset="0"/>
                </a:rPr>
                <a:t>An Annex now provides exemplar risk assessment for different robot types. In addition, minimal required performance levels  according to ISO 13849-1 are specified in the main text.</a:t>
              </a:r>
              <a:endParaRPr lang="en-CA" dirty="0">
                <a:solidFill>
                  <a:srgbClr val="0000FF"/>
                </a:solidFill>
                <a:latin typeface="Arial Black" panose="020B0A04020102020204" pitchFamily="34" charset="0"/>
              </a:endParaRPr>
            </a:p>
          </p:txBody>
        </p:sp>
      </p:grpSp>
      <p:grpSp>
        <p:nvGrpSpPr>
          <p:cNvPr id="29" name="Group 28"/>
          <p:cNvGrpSpPr/>
          <p:nvPr/>
        </p:nvGrpSpPr>
        <p:grpSpPr>
          <a:xfrm>
            <a:off x="1371600" y="3810000"/>
            <a:ext cx="6248400" cy="2286000"/>
            <a:chOff x="1371600" y="3810000"/>
            <a:chExt cx="6248400" cy="2286000"/>
          </a:xfrm>
        </p:grpSpPr>
        <p:sp>
          <p:nvSpPr>
            <p:cNvPr id="6" name="Rounded Rectangle 5"/>
            <p:cNvSpPr/>
            <p:nvPr/>
          </p:nvSpPr>
          <p:spPr>
            <a:xfrm>
              <a:off x="2667000" y="3810000"/>
              <a:ext cx="35052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
          <p:nvSpPr>
            <p:cNvPr id="7" name="TextBox 6"/>
            <p:cNvSpPr txBox="1"/>
            <p:nvPr/>
          </p:nvSpPr>
          <p:spPr>
            <a:xfrm>
              <a:off x="2819400" y="4044434"/>
              <a:ext cx="3276600" cy="369332"/>
            </a:xfrm>
            <a:prstGeom prst="rect">
              <a:avLst/>
            </a:prstGeom>
            <a:noFill/>
          </p:spPr>
          <p:txBody>
            <a:bodyPr wrap="square" rtlCol="0">
              <a:spAutoFit/>
            </a:bodyPr>
            <a:lstStyle/>
            <a:p>
              <a:r>
                <a:rPr lang="en-CA" dirty="0" smtClean="0">
                  <a:solidFill>
                    <a:srgbClr val="0000FF"/>
                  </a:solidFill>
                  <a:latin typeface="Arial Black" panose="020B0A04020102020204" pitchFamily="34" charset="0"/>
                </a:rPr>
                <a:t>Management Umbrella</a:t>
              </a:r>
              <a:endParaRPr lang="en-CA" dirty="0">
                <a:solidFill>
                  <a:srgbClr val="0000FF"/>
                </a:solidFill>
                <a:latin typeface="Arial Black" panose="020B0A04020102020204" pitchFamily="34" charset="0"/>
              </a:endParaRPr>
            </a:p>
          </p:txBody>
        </p:sp>
        <p:grpSp>
          <p:nvGrpSpPr>
            <p:cNvPr id="10" name="Group 9"/>
            <p:cNvGrpSpPr/>
            <p:nvPr/>
          </p:nvGrpSpPr>
          <p:grpSpPr>
            <a:xfrm>
              <a:off x="1371600" y="5257800"/>
              <a:ext cx="1219200" cy="838200"/>
              <a:chOff x="6553200" y="3810000"/>
              <a:chExt cx="1219200" cy="838200"/>
            </a:xfrm>
          </p:grpSpPr>
          <p:sp>
            <p:nvSpPr>
              <p:cNvPr id="8" name="Rounded Rectangle 7"/>
              <p:cNvSpPr/>
              <p:nvPr/>
            </p:nvSpPr>
            <p:spPr>
              <a:xfrm>
                <a:off x="6553200" y="3810000"/>
                <a:ext cx="12192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
            <p:nvSpPr>
              <p:cNvPr id="9" name="TextBox 8"/>
              <p:cNvSpPr txBox="1"/>
              <p:nvPr/>
            </p:nvSpPr>
            <p:spPr>
              <a:xfrm>
                <a:off x="6591300" y="4059674"/>
                <a:ext cx="1143000" cy="381000"/>
              </a:xfrm>
              <a:prstGeom prst="rect">
                <a:avLst/>
              </a:prstGeom>
              <a:noFill/>
            </p:spPr>
            <p:txBody>
              <a:bodyPr wrap="square" rtlCol="0">
                <a:spAutoFit/>
              </a:bodyPr>
              <a:lstStyle/>
              <a:p>
                <a:r>
                  <a:rPr lang="en-CA" dirty="0" smtClean="0">
                    <a:solidFill>
                      <a:srgbClr val="0000FF"/>
                    </a:solidFill>
                    <a:latin typeface="Arial Black" panose="020B0A04020102020204" pitchFamily="34" charset="0"/>
                  </a:rPr>
                  <a:t>Tech-1</a:t>
                </a:r>
                <a:endParaRPr lang="en-CA" dirty="0">
                  <a:solidFill>
                    <a:srgbClr val="0000FF"/>
                  </a:solidFill>
                  <a:latin typeface="Arial Black" panose="020B0A04020102020204" pitchFamily="34" charset="0"/>
                </a:endParaRPr>
              </a:p>
            </p:txBody>
          </p:sp>
        </p:grpSp>
        <p:grpSp>
          <p:nvGrpSpPr>
            <p:cNvPr id="11" name="Group 10"/>
            <p:cNvGrpSpPr/>
            <p:nvPr/>
          </p:nvGrpSpPr>
          <p:grpSpPr>
            <a:xfrm>
              <a:off x="3048000" y="5257800"/>
              <a:ext cx="1219200" cy="838200"/>
              <a:chOff x="6553200" y="3810000"/>
              <a:chExt cx="1219200" cy="838200"/>
            </a:xfrm>
          </p:grpSpPr>
          <p:sp>
            <p:nvSpPr>
              <p:cNvPr id="12" name="Rounded Rectangle 11"/>
              <p:cNvSpPr/>
              <p:nvPr/>
            </p:nvSpPr>
            <p:spPr>
              <a:xfrm>
                <a:off x="6553200" y="3810000"/>
                <a:ext cx="12192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
            <p:nvSpPr>
              <p:cNvPr id="13" name="TextBox 12"/>
              <p:cNvSpPr txBox="1"/>
              <p:nvPr/>
            </p:nvSpPr>
            <p:spPr>
              <a:xfrm>
                <a:off x="6591300" y="4059674"/>
                <a:ext cx="1143000" cy="381000"/>
              </a:xfrm>
              <a:prstGeom prst="rect">
                <a:avLst/>
              </a:prstGeom>
              <a:noFill/>
            </p:spPr>
            <p:txBody>
              <a:bodyPr wrap="square" rtlCol="0">
                <a:spAutoFit/>
              </a:bodyPr>
              <a:lstStyle/>
              <a:p>
                <a:r>
                  <a:rPr lang="en-CA" dirty="0" smtClean="0">
                    <a:solidFill>
                      <a:srgbClr val="0000FF"/>
                    </a:solidFill>
                    <a:latin typeface="Arial Black" panose="020B0A04020102020204" pitchFamily="34" charset="0"/>
                  </a:rPr>
                  <a:t>Tech-2</a:t>
                </a:r>
                <a:endParaRPr lang="en-CA" dirty="0">
                  <a:solidFill>
                    <a:srgbClr val="0000FF"/>
                  </a:solidFill>
                  <a:latin typeface="Arial Black" panose="020B0A04020102020204" pitchFamily="34" charset="0"/>
                </a:endParaRPr>
              </a:p>
            </p:txBody>
          </p:sp>
        </p:grpSp>
        <p:grpSp>
          <p:nvGrpSpPr>
            <p:cNvPr id="14" name="Group 13"/>
            <p:cNvGrpSpPr/>
            <p:nvPr/>
          </p:nvGrpSpPr>
          <p:grpSpPr>
            <a:xfrm>
              <a:off x="4724400" y="5257800"/>
              <a:ext cx="1219200" cy="838200"/>
              <a:chOff x="6553200" y="3810000"/>
              <a:chExt cx="1219200" cy="838200"/>
            </a:xfrm>
          </p:grpSpPr>
          <p:sp>
            <p:nvSpPr>
              <p:cNvPr id="15" name="Rounded Rectangle 14"/>
              <p:cNvSpPr/>
              <p:nvPr/>
            </p:nvSpPr>
            <p:spPr>
              <a:xfrm>
                <a:off x="6553200" y="3810000"/>
                <a:ext cx="12192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
            <p:nvSpPr>
              <p:cNvPr id="16" name="TextBox 15"/>
              <p:cNvSpPr txBox="1"/>
              <p:nvPr/>
            </p:nvSpPr>
            <p:spPr>
              <a:xfrm>
                <a:off x="6591300" y="4059674"/>
                <a:ext cx="1143000" cy="381000"/>
              </a:xfrm>
              <a:prstGeom prst="rect">
                <a:avLst/>
              </a:prstGeom>
              <a:noFill/>
            </p:spPr>
            <p:txBody>
              <a:bodyPr wrap="square" rtlCol="0">
                <a:spAutoFit/>
              </a:bodyPr>
              <a:lstStyle/>
              <a:p>
                <a:r>
                  <a:rPr lang="en-CA" dirty="0" smtClean="0">
                    <a:solidFill>
                      <a:srgbClr val="0000FF"/>
                    </a:solidFill>
                    <a:latin typeface="Arial Black" panose="020B0A04020102020204" pitchFamily="34" charset="0"/>
                  </a:rPr>
                  <a:t>Tech-3</a:t>
                </a:r>
                <a:endParaRPr lang="en-CA" dirty="0">
                  <a:solidFill>
                    <a:srgbClr val="0000FF"/>
                  </a:solidFill>
                  <a:latin typeface="Arial Black" panose="020B0A04020102020204" pitchFamily="34" charset="0"/>
                </a:endParaRPr>
              </a:p>
            </p:txBody>
          </p:sp>
        </p:grpSp>
        <p:grpSp>
          <p:nvGrpSpPr>
            <p:cNvPr id="18" name="Group 17"/>
            <p:cNvGrpSpPr/>
            <p:nvPr/>
          </p:nvGrpSpPr>
          <p:grpSpPr>
            <a:xfrm>
              <a:off x="6400800" y="5257800"/>
              <a:ext cx="1219200" cy="838200"/>
              <a:chOff x="6553200" y="3810000"/>
              <a:chExt cx="1219200" cy="838200"/>
            </a:xfrm>
          </p:grpSpPr>
          <p:sp>
            <p:nvSpPr>
              <p:cNvPr id="19" name="Rounded Rectangle 18"/>
              <p:cNvSpPr/>
              <p:nvPr/>
            </p:nvSpPr>
            <p:spPr>
              <a:xfrm>
                <a:off x="6553200" y="3810000"/>
                <a:ext cx="12192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
            <p:nvSpPr>
              <p:cNvPr id="20" name="TextBox 19"/>
              <p:cNvSpPr txBox="1"/>
              <p:nvPr/>
            </p:nvSpPr>
            <p:spPr>
              <a:xfrm>
                <a:off x="6591300" y="4059674"/>
                <a:ext cx="1143000" cy="381000"/>
              </a:xfrm>
              <a:prstGeom prst="rect">
                <a:avLst/>
              </a:prstGeom>
              <a:noFill/>
            </p:spPr>
            <p:txBody>
              <a:bodyPr wrap="square" rtlCol="0">
                <a:spAutoFit/>
              </a:bodyPr>
              <a:lstStyle/>
              <a:p>
                <a:r>
                  <a:rPr lang="en-CA" dirty="0" smtClean="0">
                    <a:solidFill>
                      <a:srgbClr val="0000FF"/>
                    </a:solidFill>
                    <a:latin typeface="Arial Black" panose="020B0A04020102020204" pitchFamily="34" charset="0"/>
                  </a:rPr>
                  <a:t>Tech-4</a:t>
                </a:r>
                <a:endParaRPr lang="en-CA" dirty="0">
                  <a:solidFill>
                    <a:srgbClr val="0000FF"/>
                  </a:solidFill>
                  <a:latin typeface="Arial Black" panose="020B0A04020102020204" pitchFamily="34" charset="0"/>
                </a:endParaRPr>
              </a:p>
            </p:txBody>
          </p:sp>
        </p:grpSp>
        <p:cxnSp>
          <p:nvCxnSpPr>
            <p:cNvPr id="22" name="Straight Connector 21"/>
            <p:cNvCxnSpPr/>
            <p:nvPr/>
          </p:nvCxnSpPr>
          <p:spPr>
            <a:xfrm>
              <a:off x="1981200" y="4953000"/>
              <a:ext cx="502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8" idx="0"/>
            </p:cNvCxnSpPr>
            <p:nvPr/>
          </p:nvCxnSpPr>
          <p:spPr>
            <a:xfrm>
              <a:off x="1981200" y="49530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57600" y="49530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0" y="49530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10400" y="49530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95800" y="46482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89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914400"/>
            <a:ext cx="8077200" cy="838200"/>
            <a:chOff x="457200" y="914400"/>
            <a:chExt cx="7772400" cy="838200"/>
          </a:xfrm>
        </p:grpSpPr>
        <p:sp>
          <p:nvSpPr>
            <p:cNvPr id="2" name="Rounded Rectangle 1"/>
            <p:cNvSpPr/>
            <p:nvPr/>
          </p:nvSpPr>
          <p:spPr>
            <a:xfrm>
              <a:off x="457200" y="914400"/>
              <a:ext cx="77724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3" name="TextBox 2"/>
            <p:cNvSpPr txBox="1"/>
            <p:nvPr/>
          </p:nvSpPr>
          <p:spPr>
            <a:xfrm>
              <a:off x="1036320" y="1138535"/>
              <a:ext cx="6019800" cy="461665"/>
            </a:xfrm>
            <a:prstGeom prst="rect">
              <a:avLst/>
            </a:prstGeom>
            <a:noFill/>
          </p:spPr>
          <p:txBody>
            <a:bodyPr wrap="square" rtlCol="0">
              <a:spAutoFit/>
            </a:bodyPr>
            <a:lstStyle/>
            <a:p>
              <a:pPr algn="ctr"/>
              <a:r>
                <a:rPr lang="en-CA" sz="2400" b="1" dirty="0" smtClean="0">
                  <a:solidFill>
                    <a:srgbClr val="FF0000"/>
                  </a:solidFill>
                  <a:latin typeface="Arial Black" panose="020B0A04020102020204" pitchFamily="34" charset="0"/>
                </a:rPr>
                <a:t>We </a:t>
              </a:r>
              <a:r>
                <a:rPr lang="en-CA" sz="2400" b="1" dirty="0">
                  <a:solidFill>
                    <a:srgbClr val="FF0000"/>
                  </a:solidFill>
                  <a:latin typeface="Arial Black" panose="020B0A04020102020204" pitchFamily="34" charset="0"/>
                </a:rPr>
                <a:t>N</a:t>
              </a:r>
              <a:r>
                <a:rPr lang="en-CA" sz="2400" b="1" dirty="0" smtClean="0">
                  <a:solidFill>
                    <a:srgbClr val="FF0000"/>
                  </a:solidFill>
                  <a:latin typeface="Arial Black" panose="020B0A04020102020204" pitchFamily="34" charset="0"/>
                </a:rPr>
                <a:t>eed </a:t>
              </a:r>
              <a:r>
                <a:rPr lang="en-CA" sz="2400" b="1" dirty="0">
                  <a:solidFill>
                    <a:srgbClr val="FF0000"/>
                  </a:solidFill>
                  <a:latin typeface="Arial Black" panose="020B0A04020102020204" pitchFamily="34" charset="0"/>
                </a:rPr>
                <a:t>R</a:t>
              </a:r>
              <a:r>
                <a:rPr lang="en-CA" sz="2400" b="1" dirty="0" smtClean="0">
                  <a:solidFill>
                    <a:srgbClr val="FF0000"/>
                  </a:solidFill>
                  <a:latin typeface="Arial Black" panose="020B0A04020102020204" pitchFamily="34" charset="0"/>
                </a:rPr>
                <a:t>obotic Assurance</a:t>
              </a:r>
              <a:endParaRPr lang="en-CA" sz="2400" b="1" dirty="0">
                <a:solidFill>
                  <a:srgbClr val="FF0000"/>
                </a:solidFill>
                <a:latin typeface="Arial Black" panose="020B0A04020102020204" pitchFamily="34" charset="0"/>
              </a:endParaRPr>
            </a:p>
          </p:txBody>
        </p:sp>
      </p:grpSp>
      <p:grpSp>
        <p:nvGrpSpPr>
          <p:cNvPr id="9" name="Group 8"/>
          <p:cNvGrpSpPr/>
          <p:nvPr/>
        </p:nvGrpSpPr>
        <p:grpSpPr>
          <a:xfrm>
            <a:off x="457200" y="2209800"/>
            <a:ext cx="8077200" cy="1055132"/>
            <a:chOff x="457200" y="2209800"/>
            <a:chExt cx="7772400" cy="1055132"/>
          </a:xfrm>
        </p:grpSpPr>
        <p:sp>
          <p:nvSpPr>
            <p:cNvPr id="7" name="Rounded Rectangle 6"/>
            <p:cNvSpPr/>
            <p:nvPr/>
          </p:nvSpPr>
          <p:spPr>
            <a:xfrm>
              <a:off x="457200" y="2209800"/>
              <a:ext cx="7772400" cy="105513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8" name="TextBox 7"/>
            <p:cNvSpPr txBox="1"/>
            <p:nvPr/>
          </p:nvSpPr>
          <p:spPr>
            <a:xfrm>
              <a:off x="487680" y="2362200"/>
              <a:ext cx="7589520" cy="830997"/>
            </a:xfrm>
            <a:prstGeom prst="rect">
              <a:avLst/>
            </a:prstGeom>
            <a:noFill/>
          </p:spPr>
          <p:txBody>
            <a:bodyPr wrap="square" rtlCol="0">
              <a:spAutoFit/>
            </a:bodyPr>
            <a:lstStyle/>
            <a:p>
              <a:pPr algn="ctr"/>
              <a:r>
                <a:rPr lang="en-CA" sz="2400" b="1" dirty="0" smtClean="0">
                  <a:solidFill>
                    <a:srgbClr val="FF0000"/>
                  </a:solidFill>
                  <a:latin typeface="Arial Black" panose="020B0A04020102020204" pitchFamily="34" charset="0"/>
                </a:rPr>
                <a:t>We </a:t>
              </a:r>
              <a:r>
                <a:rPr lang="en-CA" sz="2400" b="1" dirty="0">
                  <a:solidFill>
                    <a:srgbClr val="FF0000"/>
                  </a:solidFill>
                  <a:latin typeface="Arial Black" panose="020B0A04020102020204" pitchFamily="34" charset="0"/>
                </a:rPr>
                <a:t>N</a:t>
              </a:r>
              <a:r>
                <a:rPr lang="en-CA" sz="2400" b="1" dirty="0" smtClean="0">
                  <a:solidFill>
                    <a:srgbClr val="FF0000"/>
                  </a:solidFill>
                  <a:latin typeface="Arial Black" panose="020B0A04020102020204" pitchFamily="34" charset="0"/>
                </a:rPr>
                <a:t>eed </a:t>
              </a:r>
              <a:r>
                <a:rPr lang="en-CA" sz="2400" b="1" dirty="0">
                  <a:solidFill>
                    <a:srgbClr val="FF0000"/>
                  </a:solidFill>
                  <a:latin typeface="Arial Black" panose="020B0A04020102020204" pitchFamily="34" charset="0"/>
                </a:rPr>
                <a:t>R</a:t>
              </a:r>
              <a:r>
                <a:rPr lang="en-CA" sz="2400" b="1" dirty="0" smtClean="0">
                  <a:solidFill>
                    <a:srgbClr val="FF0000"/>
                  </a:solidFill>
                  <a:latin typeface="Arial Black" panose="020B0A04020102020204" pitchFamily="34" charset="0"/>
                </a:rPr>
                <a:t>obotic Standards Against which to Assess Compliance and Obtain Assurance</a:t>
              </a:r>
              <a:endParaRPr lang="en-CA" sz="2400" b="1" dirty="0">
                <a:solidFill>
                  <a:srgbClr val="FF0000"/>
                </a:solidFill>
                <a:latin typeface="Arial Black" panose="020B0A04020102020204" pitchFamily="34" charset="0"/>
              </a:endParaRPr>
            </a:p>
          </p:txBody>
        </p:sp>
      </p:grpSp>
      <p:grpSp>
        <p:nvGrpSpPr>
          <p:cNvPr id="15" name="Group 14"/>
          <p:cNvGrpSpPr/>
          <p:nvPr/>
        </p:nvGrpSpPr>
        <p:grpSpPr>
          <a:xfrm>
            <a:off x="457200" y="3745468"/>
            <a:ext cx="8077200" cy="1055132"/>
            <a:chOff x="457200" y="2209800"/>
            <a:chExt cx="7772400" cy="1055132"/>
          </a:xfrm>
        </p:grpSpPr>
        <p:sp>
          <p:nvSpPr>
            <p:cNvPr id="17" name="Rounded Rectangle 16"/>
            <p:cNvSpPr/>
            <p:nvPr/>
          </p:nvSpPr>
          <p:spPr>
            <a:xfrm>
              <a:off x="457200" y="2209800"/>
              <a:ext cx="7772400" cy="105513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18" name="TextBox 17"/>
            <p:cNvSpPr txBox="1"/>
            <p:nvPr/>
          </p:nvSpPr>
          <p:spPr>
            <a:xfrm>
              <a:off x="487680" y="2362200"/>
              <a:ext cx="7589520" cy="830997"/>
            </a:xfrm>
            <a:prstGeom prst="rect">
              <a:avLst/>
            </a:prstGeom>
            <a:noFill/>
          </p:spPr>
          <p:txBody>
            <a:bodyPr wrap="square" rtlCol="0">
              <a:spAutoFit/>
            </a:bodyPr>
            <a:lstStyle/>
            <a:p>
              <a:pPr algn="ctr"/>
              <a:r>
                <a:rPr lang="en-CA" sz="2400" b="1" dirty="0" smtClean="0">
                  <a:solidFill>
                    <a:srgbClr val="FF0000"/>
                  </a:solidFill>
                  <a:latin typeface="Arial Black" panose="020B0A04020102020204" pitchFamily="34" charset="0"/>
                </a:rPr>
                <a:t>We </a:t>
              </a:r>
              <a:r>
                <a:rPr lang="en-CA" sz="2400" b="1" dirty="0">
                  <a:solidFill>
                    <a:srgbClr val="FF0000"/>
                  </a:solidFill>
                  <a:latin typeface="Arial Black" panose="020B0A04020102020204" pitchFamily="34" charset="0"/>
                </a:rPr>
                <a:t>N</a:t>
              </a:r>
              <a:r>
                <a:rPr lang="en-CA" sz="2400" b="1" dirty="0" smtClean="0">
                  <a:solidFill>
                    <a:srgbClr val="FF0000"/>
                  </a:solidFill>
                  <a:latin typeface="Arial Black" panose="020B0A04020102020204" pitchFamily="34" charset="0"/>
                </a:rPr>
                <a:t>eed A Taxonomy Under Which Robotic Standards Can Be Developed</a:t>
              </a:r>
              <a:endParaRPr lang="en-CA" sz="2400" b="1" dirty="0">
                <a:solidFill>
                  <a:srgbClr val="FF0000"/>
                </a:solidFill>
                <a:latin typeface="Arial Black" panose="020B0A04020102020204" pitchFamily="34" charset="0"/>
              </a:endParaRPr>
            </a:p>
          </p:txBody>
        </p:sp>
      </p:grpSp>
      <p:grpSp>
        <p:nvGrpSpPr>
          <p:cNvPr id="6" name="Group 5"/>
          <p:cNvGrpSpPr/>
          <p:nvPr/>
        </p:nvGrpSpPr>
        <p:grpSpPr>
          <a:xfrm>
            <a:off x="457200" y="5193268"/>
            <a:ext cx="8077200" cy="1055132"/>
            <a:chOff x="457200" y="5105400"/>
            <a:chExt cx="8077200" cy="1055132"/>
          </a:xfrm>
        </p:grpSpPr>
        <p:sp>
          <p:nvSpPr>
            <p:cNvPr id="20" name="Rounded Rectangle 19"/>
            <p:cNvSpPr/>
            <p:nvPr/>
          </p:nvSpPr>
          <p:spPr>
            <a:xfrm>
              <a:off x="457200" y="5105400"/>
              <a:ext cx="8077200" cy="105513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21" name="TextBox 20"/>
            <p:cNvSpPr txBox="1"/>
            <p:nvPr/>
          </p:nvSpPr>
          <p:spPr>
            <a:xfrm>
              <a:off x="487680" y="5269468"/>
              <a:ext cx="7887148" cy="830997"/>
            </a:xfrm>
            <a:prstGeom prst="rect">
              <a:avLst/>
            </a:prstGeom>
            <a:noFill/>
          </p:spPr>
          <p:txBody>
            <a:bodyPr wrap="square" rtlCol="0">
              <a:spAutoFit/>
            </a:bodyPr>
            <a:lstStyle/>
            <a:p>
              <a:pPr algn="ctr"/>
              <a:r>
                <a:rPr lang="en-CA" sz="2400" b="1" dirty="0" smtClean="0">
                  <a:solidFill>
                    <a:srgbClr val="FF0000"/>
                  </a:solidFill>
                  <a:latin typeface="Arial Black" panose="020B0A04020102020204" pitchFamily="34" charset="0"/>
                </a:rPr>
                <a:t>We </a:t>
              </a:r>
              <a:r>
                <a:rPr lang="en-CA" sz="2400" b="1" dirty="0">
                  <a:solidFill>
                    <a:srgbClr val="FF0000"/>
                  </a:solidFill>
                  <a:latin typeface="Arial Black" panose="020B0A04020102020204" pitchFamily="34" charset="0"/>
                </a:rPr>
                <a:t>N</a:t>
              </a:r>
              <a:r>
                <a:rPr lang="en-CA" sz="2400" b="1" dirty="0" smtClean="0">
                  <a:solidFill>
                    <a:srgbClr val="FF0000"/>
                  </a:solidFill>
                  <a:latin typeface="Arial Black" panose="020B0A04020102020204" pitchFamily="34" charset="0"/>
                </a:rPr>
                <a:t>eed Metrics for Each Standard</a:t>
              </a:r>
            </a:p>
            <a:p>
              <a:pPr algn="ctr"/>
              <a:r>
                <a:rPr lang="en-CA" sz="2400" b="1" dirty="0" smtClean="0">
                  <a:solidFill>
                    <a:srgbClr val="FF0000"/>
                  </a:solidFill>
                  <a:latin typeface="Arial Black" panose="020B0A04020102020204" pitchFamily="34" charset="0"/>
                </a:rPr>
                <a:t> Against Which Compliance Can be Measured</a:t>
              </a:r>
              <a:endParaRPr lang="en-CA" sz="2400" b="1" dirty="0">
                <a:solidFill>
                  <a:srgbClr val="FF0000"/>
                </a:solidFill>
                <a:latin typeface="Arial Black" panose="020B0A04020102020204" pitchFamily="34" charset="0"/>
              </a:endParaRPr>
            </a:p>
          </p:txBody>
        </p:sp>
      </p:grpSp>
      <p:sp>
        <p:nvSpPr>
          <p:cNvPr id="14" name="TextBox 13"/>
          <p:cNvSpPr txBox="1"/>
          <p:nvPr/>
        </p:nvSpPr>
        <p:spPr>
          <a:xfrm>
            <a:off x="8331630" y="1981200"/>
            <a:ext cx="1269570" cy="1569660"/>
          </a:xfrm>
          <a:prstGeom prst="rect">
            <a:avLst/>
          </a:prstGeom>
          <a:noFill/>
        </p:spPr>
        <p:txBody>
          <a:bodyPr wrap="square" rtlCol="0">
            <a:spAutoFit/>
          </a:bodyPr>
          <a:lstStyle/>
          <a:p>
            <a:r>
              <a:rPr lang="en-CA" sz="9600" dirty="0" smtClean="0">
                <a:solidFill>
                  <a:srgbClr val="00FF00"/>
                </a:solidFill>
                <a:latin typeface="Arial Black" panose="020B0A04020102020204" pitchFamily="34" charset="0"/>
              </a:rPr>
              <a:t>?</a:t>
            </a:r>
            <a:endParaRPr lang="en-CA" sz="9600" dirty="0">
              <a:solidFill>
                <a:srgbClr val="00FF00"/>
              </a:solidFill>
              <a:latin typeface="Arial Black" panose="020B0A04020102020204" pitchFamily="34" charset="0"/>
            </a:endParaRPr>
          </a:p>
        </p:txBody>
      </p:sp>
    </p:spTree>
    <p:extLst>
      <p:ext uri="{BB962C8B-B14F-4D97-AF65-F5344CB8AC3E}">
        <p14:creationId xmlns:p14="http://schemas.microsoft.com/office/powerpoint/2010/main" val="20465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533400"/>
            <a:ext cx="6172200" cy="461665"/>
          </a:xfrm>
          <a:prstGeom prst="rect">
            <a:avLst/>
          </a:prstGeom>
          <a:noFill/>
        </p:spPr>
        <p:txBody>
          <a:bodyPr wrap="square" rtlCol="0">
            <a:spAutoFit/>
          </a:bodyPr>
          <a:lstStyle/>
          <a:p>
            <a:pPr algn="ctr"/>
            <a:r>
              <a:rPr lang="en-CA" sz="2400" dirty="0" smtClean="0">
                <a:solidFill>
                  <a:srgbClr val="FFFF00"/>
                </a:solidFill>
                <a:latin typeface="Arial Black" panose="020B0A04020102020204" pitchFamily="34" charset="0"/>
              </a:rPr>
              <a:t>Sample Robotic Classification</a:t>
            </a:r>
            <a:endParaRPr lang="en-CA" sz="2400" dirty="0">
              <a:solidFill>
                <a:srgbClr val="FFFF00"/>
              </a:solidFill>
              <a:latin typeface="Arial Black" panose="020B0A040201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84113"/>
            <a:ext cx="6877050" cy="5249727"/>
          </a:xfrm>
          <a:prstGeom prst="rect">
            <a:avLst/>
          </a:prstGeom>
        </p:spPr>
      </p:pic>
    </p:spTree>
    <p:extLst>
      <p:ext uri="{BB962C8B-B14F-4D97-AF65-F5344CB8AC3E}">
        <p14:creationId xmlns:p14="http://schemas.microsoft.com/office/powerpoint/2010/main" val="4219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776141"/>
            <a:ext cx="4419600" cy="369332"/>
          </a:xfrm>
          <a:prstGeom prst="rect">
            <a:avLst/>
          </a:prstGeom>
          <a:noFill/>
        </p:spPr>
        <p:txBody>
          <a:bodyPr wrap="square" rtlCol="0">
            <a:spAutoFit/>
          </a:bodyPr>
          <a:lstStyle/>
          <a:p>
            <a:r>
              <a:rPr lang="en-CA" dirty="0" smtClean="0">
                <a:solidFill>
                  <a:schemeClr val="bg1"/>
                </a:solidFill>
                <a:latin typeface="Arial Black" panose="020B0A04020102020204" pitchFamily="34" charset="0"/>
              </a:rPr>
              <a:t>Amplifying Human Productivity</a:t>
            </a:r>
            <a:endParaRPr lang="en-CA" dirty="0">
              <a:solidFill>
                <a:schemeClr val="bg1"/>
              </a:solidFill>
              <a:latin typeface="Arial Black" panose="020B0A04020102020204" pitchFamily="34" charset="0"/>
            </a:endParaRPr>
          </a:p>
        </p:txBody>
      </p:sp>
      <p:grpSp>
        <p:nvGrpSpPr>
          <p:cNvPr id="11" name="Group 10"/>
          <p:cNvGrpSpPr/>
          <p:nvPr/>
        </p:nvGrpSpPr>
        <p:grpSpPr>
          <a:xfrm>
            <a:off x="533400" y="2286000"/>
            <a:ext cx="1981200" cy="2495729"/>
            <a:chOff x="533400" y="2286000"/>
            <a:chExt cx="1981200" cy="2495729"/>
          </a:xfrm>
        </p:grpSpPr>
        <p:sp>
          <p:nvSpPr>
            <p:cNvPr id="3" name="TextBox 2"/>
            <p:cNvSpPr txBox="1"/>
            <p:nvPr/>
          </p:nvSpPr>
          <p:spPr>
            <a:xfrm>
              <a:off x="533400" y="4412397"/>
              <a:ext cx="1981200" cy="369332"/>
            </a:xfrm>
            <a:prstGeom prst="rect">
              <a:avLst/>
            </a:prstGeom>
            <a:noFill/>
          </p:spPr>
          <p:txBody>
            <a:bodyPr wrap="square" rtlCol="0">
              <a:spAutoFit/>
            </a:bodyPr>
            <a:lstStyle/>
            <a:p>
              <a:r>
                <a:rPr lang="en-CA" dirty="0" smtClean="0">
                  <a:solidFill>
                    <a:schemeClr val="bg1"/>
                  </a:solidFill>
                  <a:latin typeface="Arial Black" panose="020B0A04020102020204" pitchFamily="34" charset="0"/>
                </a:rPr>
                <a:t>Simple Tools</a:t>
              </a:r>
              <a:endParaRPr lang="en-CA" dirty="0">
                <a:solidFill>
                  <a:schemeClr val="bg1"/>
                </a:solidFill>
                <a:latin typeface="Arial Black" panose="020B0A04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5013" r="50937" b="-1"/>
            <a:stretch/>
          </p:blipFill>
          <p:spPr>
            <a:xfrm>
              <a:off x="759417" y="2286000"/>
              <a:ext cx="1295400" cy="2006230"/>
            </a:xfrm>
            <a:prstGeom prst="rect">
              <a:avLst/>
            </a:prstGeom>
          </p:spPr>
        </p:pic>
      </p:grpSp>
      <p:grpSp>
        <p:nvGrpSpPr>
          <p:cNvPr id="12" name="Group 11"/>
          <p:cNvGrpSpPr/>
          <p:nvPr/>
        </p:nvGrpSpPr>
        <p:grpSpPr>
          <a:xfrm>
            <a:off x="2933054" y="1466850"/>
            <a:ext cx="2971800" cy="2191597"/>
            <a:chOff x="2933054" y="1466850"/>
            <a:chExt cx="2971800" cy="2191597"/>
          </a:xfrm>
        </p:grpSpPr>
        <p:sp>
          <p:nvSpPr>
            <p:cNvPr id="4" name="TextBox 3"/>
            <p:cNvSpPr txBox="1"/>
            <p:nvPr/>
          </p:nvSpPr>
          <p:spPr>
            <a:xfrm>
              <a:off x="2933054" y="3289115"/>
              <a:ext cx="2971800" cy="369332"/>
            </a:xfrm>
            <a:prstGeom prst="rect">
              <a:avLst/>
            </a:prstGeom>
            <a:noFill/>
          </p:spPr>
          <p:txBody>
            <a:bodyPr wrap="square" rtlCol="0">
              <a:spAutoFit/>
            </a:bodyPr>
            <a:lstStyle/>
            <a:p>
              <a:pPr algn="ctr"/>
              <a:r>
                <a:rPr lang="en-CA" dirty="0" smtClean="0">
                  <a:solidFill>
                    <a:schemeClr val="bg1"/>
                  </a:solidFill>
                  <a:latin typeface="Arial Black" panose="020B0A04020102020204" pitchFamily="34" charset="0"/>
                </a:rPr>
                <a:t>Leveraged Tools</a:t>
              </a:r>
              <a:endParaRPr lang="en-CA" dirty="0">
                <a:solidFill>
                  <a:schemeClr val="bg1"/>
                </a:solidFill>
                <a:latin typeface="Arial Black" panose="020B0A040201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1466850"/>
              <a:ext cx="2171700" cy="1638300"/>
            </a:xfrm>
            <a:prstGeom prst="rect">
              <a:avLst/>
            </a:prstGeom>
          </p:spPr>
        </p:pic>
      </p:grpSp>
      <p:grpSp>
        <p:nvGrpSpPr>
          <p:cNvPr id="13" name="Group 12"/>
          <p:cNvGrpSpPr/>
          <p:nvPr/>
        </p:nvGrpSpPr>
        <p:grpSpPr>
          <a:xfrm>
            <a:off x="6496878" y="2286000"/>
            <a:ext cx="2080063" cy="2595656"/>
            <a:chOff x="6496878" y="2286000"/>
            <a:chExt cx="2080063" cy="2595656"/>
          </a:xfrm>
        </p:grpSpPr>
        <p:sp>
          <p:nvSpPr>
            <p:cNvPr id="5" name="TextBox 4"/>
            <p:cNvSpPr txBox="1"/>
            <p:nvPr/>
          </p:nvSpPr>
          <p:spPr>
            <a:xfrm>
              <a:off x="6748141" y="4235325"/>
              <a:ext cx="1828800" cy="646331"/>
            </a:xfrm>
            <a:prstGeom prst="rect">
              <a:avLst/>
            </a:prstGeom>
            <a:noFill/>
          </p:spPr>
          <p:txBody>
            <a:bodyPr wrap="square" rtlCol="0">
              <a:spAutoFit/>
            </a:bodyPr>
            <a:lstStyle/>
            <a:p>
              <a:pPr algn="ctr"/>
              <a:r>
                <a:rPr lang="en-CA" dirty="0" smtClean="0">
                  <a:solidFill>
                    <a:schemeClr val="bg1"/>
                  </a:solidFill>
                  <a:latin typeface="Arial Black" panose="020B0A04020102020204" pitchFamily="34" charset="0"/>
                </a:rPr>
                <a:t>Power Transfer</a:t>
              </a:r>
              <a:endParaRPr lang="en-CA" dirty="0">
                <a:solidFill>
                  <a:schemeClr val="bg1"/>
                </a:solidFill>
                <a:latin typeface="Arial Black" panose="020B0A040201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6878" y="2286000"/>
              <a:ext cx="2080063" cy="1864849"/>
            </a:xfrm>
            <a:prstGeom prst="rect">
              <a:avLst/>
            </a:prstGeom>
          </p:spPr>
        </p:pic>
      </p:grpSp>
      <p:grpSp>
        <p:nvGrpSpPr>
          <p:cNvPr id="14" name="Group 13"/>
          <p:cNvGrpSpPr/>
          <p:nvPr/>
        </p:nvGrpSpPr>
        <p:grpSpPr>
          <a:xfrm>
            <a:off x="3085454" y="4025443"/>
            <a:ext cx="2819400" cy="2107945"/>
            <a:chOff x="3085454" y="4025443"/>
            <a:chExt cx="2819400" cy="2107945"/>
          </a:xfrm>
        </p:grpSpPr>
        <p:sp>
          <p:nvSpPr>
            <p:cNvPr id="6" name="TextBox 5"/>
            <p:cNvSpPr txBox="1"/>
            <p:nvPr/>
          </p:nvSpPr>
          <p:spPr>
            <a:xfrm>
              <a:off x="3085454" y="5764056"/>
              <a:ext cx="2819400" cy="369332"/>
            </a:xfrm>
            <a:prstGeom prst="rect">
              <a:avLst/>
            </a:prstGeom>
            <a:noFill/>
          </p:spPr>
          <p:txBody>
            <a:bodyPr wrap="square" rtlCol="0">
              <a:spAutoFit/>
            </a:bodyPr>
            <a:lstStyle/>
            <a:p>
              <a:pPr algn="ctr"/>
              <a:r>
                <a:rPr lang="en-CA" dirty="0" smtClean="0">
                  <a:solidFill>
                    <a:schemeClr val="bg1"/>
                  </a:solidFill>
                  <a:latin typeface="Arial Black" panose="020B0A04020102020204" pitchFamily="34" charset="0"/>
                </a:rPr>
                <a:t>Automated Tasks</a:t>
              </a:r>
              <a:endParaRPr lang="en-CA" dirty="0">
                <a:solidFill>
                  <a:schemeClr val="bg1"/>
                </a:solidFill>
                <a:latin typeface="Arial Black" panose="020B0A040201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0" y="4025443"/>
              <a:ext cx="2152650" cy="1729808"/>
            </a:xfrm>
            <a:prstGeom prst="rect">
              <a:avLst/>
            </a:prstGeom>
          </p:spPr>
        </p:pic>
      </p:grpSp>
    </p:spTree>
    <p:extLst>
      <p:ext uri="{BB962C8B-B14F-4D97-AF65-F5344CB8AC3E}">
        <p14:creationId xmlns:p14="http://schemas.microsoft.com/office/powerpoint/2010/main" val="10501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4419600" cy="400110"/>
          </a:xfrm>
          <a:prstGeom prst="rect">
            <a:avLst/>
          </a:prstGeom>
          <a:noFill/>
        </p:spPr>
        <p:txBody>
          <a:bodyPr wrap="square" rtlCol="0">
            <a:spAutoFit/>
          </a:bodyPr>
          <a:lstStyle/>
          <a:p>
            <a:r>
              <a:rPr lang="en-CA" sz="2000" dirty="0" smtClean="0">
                <a:solidFill>
                  <a:schemeClr val="bg1"/>
                </a:solidFill>
                <a:latin typeface="Arial Black" panose="020B0A04020102020204" pitchFamily="34" charset="0"/>
              </a:rPr>
              <a:t>Where do we go from here?</a:t>
            </a:r>
            <a:endParaRPr lang="en-CA" sz="2000" dirty="0">
              <a:solidFill>
                <a:schemeClr val="bg1"/>
              </a:solidFill>
              <a:latin typeface="Arial Black" panose="020B0A04020102020204" pitchFamily="34" charset="0"/>
            </a:endParaRPr>
          </a:p>
        </p:txBody>
      </p:sp>
      <p:grpSp>
        <p:nvGrpSpPr>
          <p:cNvPr id="6" name="Group 5"/>
          <p:cNvGrpSpPr/>
          <p:nvPr/>
        </p:nvGrpSpPr>
        <p:grpSpPr>
          <a:xfrm>
            <a:off x="1219200" y="1524000"/>
            <a:ext cx="2529840" cy="838200"/>
            <a:chOff x="5394960" y="1143000"/>
            <a:chExt cx="2529840" cy="838200"/>
          </a:xfrm>
        </p:grpSpPr>
        <p:sp>
          <p:nvSpPr>
            <p:cNvPr id="3" name="Rounded Rectangle 2"/>
            <p:cNvSpPr/>
            <p:nvPr/>
          </p:nvSpPr>
          <p:spPr>
            <a:xfrm>
              <a:off x="5410200" y="1143000"/>
              <a:ext cx="2346960" cy="838200"/>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5394960" y="1143000"/>
              <a:ext cx="2529840" cy="830997"/>
            </a:xfrm>
            <a:prstGeom prst="rect">
              <a:avLst/>
            </a:prstGeom>
            <a:noFill/>
          </p:spPr>
          <p:txBody>
            <a:bodyPr wrap="square" rtlCol="0">
              <a:spAutoFit/>
            </a:bodyPr>
            <a:lstStyle/>
            <a:p>
              <a:pPr algn="ctr"/>
              <a:r>
                <a:rPr lang="en-CA" sz="1600" b="1" dirty="0" smtClean="0">
                  <a:solidFill>
                    <a:srgbClr val="0000FF"/>
                  </a:solidFill>
                  <a:latin typeface="Arial Black" panose="020B0A04020102020204" pitchFamily="34" charset="0"/>
                </a:rPr>
                <a:t>Develop a </a:t>
              </a:r>
            </a:p>
            <a:p>
              <a:pPr algn="ctr"/>
              <a:r>
                <a:rPr lang="en-CA" sz="1600" b="1" dirty="0" smtClean="0">
                  <a:solidFill>
                    <a:srgbClr val="0000FF"/>
                  </a:solidFill>
                  <a:latin typeface="Arial Black" panose="020B0A04020102020204" pitchFamily="34" charset="0"/>
                </a:rPr>
                <a:t>Conceptual Structure</a:t>
              </a:r>
              <a:endParaRPr lang="en-CA" sz="1600" b="1" dirty="0">
                <a:solidFill>
                  <a:srgbClr val="0000FF"/>
                </a:solidFill>
                <a:latin typeface="Arial Black" panose="020B0A04020102020204" pitchFamily="34" charset="0"/>
              </a:endParaRPr>
            </a:p>
          </p:txBody>
        </p:sp>
      </p:grpSp>
      <p:grpSp>
        <p:nvGrpSpPr>
          <p:cNvPr id="10" name="Group 9"/>
          <p:cNvGrpSpPr/>
          <p:nvPr/>
        </p:nvGrpSpPr>
        <p:grpSpPr>
          <a:xfrm>
            <a:off x="1249680" y="2667000"/>
            <a:ext cx="2346960" cy="838200"/>
            <a:chOff x="5425440" y="2286000"/>
            <a:chExt cx="2346960" cy="838200"/>
          </a:xfrm>
        </p:grpSpPr>
        <p:sp>
          <p:nvSpPr>
            <p:cNvPr id="8" name="Rounded Rectangle 7"/>
            <p:cNvSpPr/>
            <p:nvPr/>
          </p:nvSpPr>
          <p:spPr>
            <a:xfrm>
              <a:off x="5425440" y="2286000"/>
              <a:ext cx="2346960" cy="838200"/>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9" name="TextBox 8"/>
            <p:cNvSpPr txBox="1"/>
            <p:nvPr/>
          </p:nvSpPr>
          <p:spPr>
            <a:xfrm>
              <a:off x="5562600" y="2387025"/>
              <a:ext cx="2194560" cy="584775"/>
            </a:xfrm>
            <a:prstGeom prst="rect">
              <a:avLst/>
            </a:prstGeom>
            <a:noFill/>
          </p:spPr>
          <p:txBody>
            <a:bodyPr wrap="square" rtlCol="0">
              <a:spAutoFit/>
            </a:bodyPr>
            <a:lstStyle/>
            <a:p>
              <a:pPr algn="ctr"/>
              <a:r>
                <a:rPr lang="en-CA" sz="1600" b="1" dirty="0" smtClean="0">
                  <a:solidFill>
                    <a:srgbClr val="0000FF"/>
                  </a:solidFill>
                  <a:latin typeface="Arial Black" panose="020B0A04020102020204" pitchFamily="34" charset="0"/>
                </a:rPr>
                <a:t>Map to Available Guidance</a:t>
              </a:r>
              <a:endParaRPr lang="en-CA" sz="1600" b="1" dirty="0">
                <a:solidFill>
                  <a:srgbClr val="0000FF"/>
                </a:solidFill>
                <a:latin typeface="Arial Black" panose="020B0A04020102020204" pitchFamily="34" charset="0"/>
              </a:endParaRPr>
            </a:p>
          </p:txBody>
        </p:sp>
      </p:grpSp>
      <p:grpSp>
        <p:nvGrpSpPr>
          <p:cNvPr id="11" name="Group 10"/>
          <p:cNvGrpSpPr/>
          <p:nvPr/>
        </p:nvGrpSpPr>
        <p:grpSpPr>
          <a:xfrm>
            <a:off x="1234440" y="3810000"/>
            <a:ext cx="2346960" cy="838200"/>
            <a:chOff x="5425440" y="2286000"/>
            <a:chExt cx="2346960" cy="838200"/>
          </a:xfrm>
        </p:grpSpPr>
        <p:sp>
          <p:nvSpPr>
            <p:cNvPr id="12" name="Rounded Rectangle 11"/>
            <p:cNvSpPr/>
            <p:nvPr/>
          </p:nvSpPr>
          <p:spPr>
            <a:xfrm>
              <a:off x="5425440" y="2286000"/>
              <a:ext cx="2346960" cy="838200"/>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13" name="TextBox 12"/>
            <p:cNvSpPr txBox="1"/>
            <p:nvPr/>
          </p:nvSpPr>
          <p:spPr>
            <a:xfrm>
              <a:off x="5562600" y="2387025"/>
              <a:ext cx="2194560" cy="584775"/>
            </a:xfrm>
            <a:prstGeom prst="rect">
              <a:avLst/>
            </a:prstGeom>
            <a:noFill/>
          </p:spPr>
          <p:txBody>
            <a:bodyPr wrap="square" rtlCol="0">
              <a:spAutoFit/>
            </a:bodyPr>
            <a:lstStyle/>
            <a:p>
              <a:pPr algn="ctr"/>
              <a:r>
                <a:rPr lang="en-CA" sz="1600" b="1" dirty="0" smtClean="0">
                  <a:solidFill>
                    <a:srgbClr val="0000FF"/>
                  </a:solidFill>
                  <a:latin typeface="Arial Black" panose="020B0A04020102020204" pitchFamily="34" charset="0"/>
                </a:rPr>
                <a:t>Perform Gap Analysis</a:t>
              </a:r>
              <a:endParaRPr lang="en-CA" sz="1600" b="1" dirty="0">
                <a:solidFill>
                  <a:srgbClr val="0000FF"/>
                </a:solidFill>
                <a:latin typeface="Arial Black" panose="020B0A04020102020204" pitchFamily="34" charset="0"/>
              </a:endParaRPr>
            </a:p>
          </p:txBody>
        </p:sp>
      </p:grpSp>
      <p:grpSp>
        <p:nvGrpSpPr>
          <p:cNvPr id="17" name="Group 16"/>
          <p:cNvGrpSpPr/>
          <p:nvPr/>
        </p:nvGrpSpPr>
        <p:grpSpPr>
          <a:xfrm>
            <a:off x="1234440" y="4953000"/>
            <a:ext cx="2346960" cy="838200"/>
            <a:chOff x="5410200" y="4572000"/>
            <a:chExt cx="2346960" cy="838200"/>
          </a:xfrm>
        </p:grpSpPr>
        <p:sp>
          <p:nvSpPr>
            <p:cNvPr id="15" name="Rounded Rectangle 14"/>
            <p:cNvSpPr/>
            <p:nvPr/>
          </p:nvSpPr>
          <p:spPr>
            <a:xfrm>
              <a:off x="5410200" y="4572000"/>
              <a:ext cx="2346960" cy="838200"/>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16" name="TextBox 15"/>
            <p:cNvSpPr txBox="1"/>
            <p:nvPr/>
          </p:nvSpPr>
          <p:spPr>
            <a:xfrm>
              <a:off x="5547360" y="4572000"/>
              <a:ext cx="2194560" cy="830997"/>
            </a:xfrm>
            <a:prstGeom prst="rect">
              <a:avLst/>
            </a:prstGeom>
            <a:noFill/>
          </p:spPr>
          <p:txBody>
            <a:bodyPr wrap="square" rtlCol="0">
              <a:spAutoFit/>
            </a:bodyPr>
            <a:lstStyle/>
            <a:p>
              <a:pPr algn="ctr"/>
              <a:r>
                <a:rPr lang="en-CA" sz="1600" b="1" dirty="0" smtClean="0">
                  <a:solidFill>
                    <a:srgbClr val="0000FF"/>
                  </a:solidFill>
                  <a:latin typeface="Arial Black" panose="020B0A04020102020204" pitchFamily="34" charset="0"/>
                </a:rPr>
                <a:t>Establish an Approach for Development</a:t>
              </a:r>
              <a:endParaRPr lang="en-CA" sz="1600" b="1" dirty="0">
                <a:solidFill>
                  <a:srgbClr val="0000FF"/>
                </a:solidFill>
                <a:latin typeface="Arial Black" panose="020B0A04020102020204" pitchFamily="34" charset="0"/>
              </a:endParaRPr>
            </a:p>
          </p:txBody>
        </p:sp>
      </p:grpSp>
      <p:grpSp>
        <p:nvGrpSpPr>
          <p:cNvPr id="21" name="Group 20"/>
          <p:cNvGrpSpPr/>
          <p:nvPr/>
        </p:nvGrpSpPr>
        <p:grpSpPr>
          <a:xfrm>
            <a:off x="4648200" y="1524000"/>
            <a:ext cx="2362200" cy="838200"/>
            <a:chOff x="4648200" y="1524000"/>
            <a:chExt cx="2362200" cy="838200"/>
          </a:xfrm>
        </p:grpSpPr>
        <p:sp>
          <p:nvSpPr>
            <p:cNvPr id="19" name="Rounded Rectangle 18"/>
            <p:cNvSpPr/>
            <p:nvPr/>
          </p:nvSpPr>
          <p:spPr>
            <a:xfrm>
              <a:off x="4663440" y="1524000"/>
              <a:ext cx="2346960" cy="838200"/>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20" name="TextBox 19"/>
            <p:cNvSpPr txBox="1"/>
            <p:nvPr/>
          </p:nvSpPr>
          <p:spPr>
            <a:xfrm>
              <a:off x="4648200" y="1524000"/>
              <a:ext cx="2362200" cy="830997"/>
            </a:xfrm>
            <a:prstGeom prst="rect">
              <a:avLst/>
            </a:prstGeom>
            <a:noFill/>
          </p:spPr>
          <p:txBody>
            <a:bodyPr wrap="square" rtlCol="0">
              <a:spAutoFit/>
            </a:bodyPr>
            <a:lstStyle/>
            <a:p>
              <a:pPr algn="ctr"/>
              <a:r>
                <a:rPr lang="en-CA" sz="1600" b="1" dirty="0" smtClean="0">
                  <a:solidFill>
                    <a:srgbClr val="0000FF"/>
                  </a:solidFill>
                  <a:latin typeface="Arial Black" panose="020B0A04020102020204" pitchFamily="34" charset="0"/>
                </a:rPr>
                <a:t>Establish Draft Development Terms &amp; Taxonomy</a:t>
              </a:r>
              <a:endParaRPr lang="en-CA" sz="1600" b="1" dirty="0">
                <a:solidFill>
                  <a:srgbClr val="0000FF"/>
                </a:solidFill>
                <a:latin typeface="Arial Black" panose="020B0A04020102020204" pitchFamily="34" charset="0"/>
              </a:endParaRPr>
            </a:p>
          </p:txBody>
        </p:sp>
      </p:grpSp>
      <p:grpSp>
        <p:nvGrpSpPr>
          <p:cNvPr id="23" name="Group 22"/>
          <p:cNvGrpSpPr/>
          <p:nvPr/>
        </p:nvGrpSpPr>
        <p:grpSpPr>
          <a:xfrm>
            <a:off x="4648200" y="2667000"/>
            <a:ext cx="2362200" cy="838200"/>
            <a:chOff x="4648200" y="1524000"/>
            <a:chExt cx="2362200" cy="838200"/>
          </a:xfrm>
        </p:grpSpPr>
        <p:sp>
          <p:nvSpPr>
            <p:cNvPr id="24" name="Rounded Rectangle 23"/>
            <p:cNvSpPr/>
            <p:nvPr/>
          </p:nvSpPr>
          <p:spPr>
            <a:xfrm>
              <a:off x="4663440" y="1524000"/>
              <a:ext cx="2346960" cy="838200"/>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25" name="TextBox 24"/>
            <p:cNvSpPr txBox="1"/>
            <p:nvPr/>
          </p:nvSpPr>
          <p:spPr>
            <a:xfrm>
              <a:off x="4648200" y="1524000"/>
              <a:ext cx="2362200" cy="830997"/>
            </a:xfrm>
            <a:prstGeom prst="rect">
              <a:avLst/>
            </a:prstGeom>
            <a:noFill/>
          </p:spPr>
          <p:txBody>
            <a:bodyPr wrap="square" rtlCol="0">
              <a:spAutoFit/>
            </a:bodyPr>
            <a:lstStyle/>
            <a:p>
              <a:pPr algn="ctr"/>
              <a:r>
                <a:rPr lang="en-CA" sz="1600" b="1" dirty="0" smtClean="0">
                  <a:solidFill>
                    <a:srgbClr val="0000FF"/>
                  </a:solidFill>
                  <a:latin typeface="Arial Black" panose="020B0A04020102020204" pitchFamily="34" charset="0"/>
                </a:rPr>
                <a:t>Consider and Determine Alliances</a:t>
              </a:r>
              <a:endParaRPr lang="en-CA" sz="1600" b="1" dirty="0">
                <a:solidFill>
                  <a:srgbClr val="0000FF"/>
                </a:solidFill>
                <a:latin typeface="Arial Black" panose="020B0A04020102020204" pitchFamily="34" charset="0"/>
              </a:endParaRPr>
            </a:p>
          </p:txBody>
        </p:sp>
      </p:grpSp>
      <p:grpSp>
        <p:nvGrpSpPr>
          <p:cNvPr id="5" name="Group 4"/>
          <p:cNvGrpSpPr/>
          <p:nvPr/>
        </p:nvGrpSpPr>
        <p:grpSpPr>
          <a:xfrm>
            <a:off x="7162800" y="2590800"/>
            <a:ext cx="1676400" cy="1077218"/>
            <a:chOff x="7162800" y="2590800"/>
            <a:chExt cx="1676400" cy="1077218"/>
          </a:xfrm>
        </p:grpSpPr>
        <p:sp>
          <p:nvSpPr>
            <p:cNvPr id="26" name="TextBox 25"/>
            <p:cNvSpPr txBox="1"/>
            <p:nvPr/>
          </p:nvSpPr>
          <p:spPr>
            <a:xfrm>
              <a:off x="7315200" y="2590800"/>
              <a:ext cx="1524000" cy="1077218"/>
            </a:xfrm>
            <a:prstGeom prst="rect">
              <a:avLst/>
            </a:prstGeom>
            <a:noFill/>
          </p:spPr>
          <p:txBody>
            <a:bodyPr wrap="square" rtlCol="0">
              <a:spAutoFit/>
            </a:bodyPr>
            <a:lstStyle/>
            <a:p>
              <a:r>
                <a:rPr lang="en-CA" sz="1600" dirty="0" smtClean="0">
                  <a:solidFill>
                    <a:schemeClr val="bg1"/>
                  </a:solidFill>
                  <a:latin typeface="Arial Black" panose="020B0A04020102020204" pitchFamily="34" charset="0"/>
                </a:rPr>
                <a:t>ISO/IEC</a:t>
              </a:r>
            </a:p>
            <a:p>
              <a:r>
                <a:rPr lang="en-CA" sz="1600" dirty="0" smtClean="0">
                  <a:solidFill>
                    <a:schemeClr val="bg1"/>
                  </a:solidFill>
                  <a:latin typeface="Arial Black" panose="020B0A04020102020204" pitchFamily="34" charset="0"/>
                </a:rPr>
                <a:t>Accounting</a:t>
              </a:r>
            </a:p>
            <a:p>
              <a:r>
                <a:rPr lang="en-CA" sz="1600" dirty="0" smtClean="0">
                  <a:solidFill>
                    <a:schemeClr val="bg1"/>
                  </a:solidFill>
                  <a:latin typeface="Arial Black" panose="020B0A04020102020204" pitchFamily="34" charset="0"/>
                </a:rPr>
                <a:t>Engineers</a:t>
              </a:r>
            </a:p>
            <a:p>
              <a:r>
                <a:rPr lang="en-CA" sz="1600" dirty="0" smtClean="0">
                  <a:solidFill>
                    <a:schemeClr val="bg1"/>
                  </a:solidFill>
                  <a:latin typeface="Arial Black" panose="020B0A04020102020204" pitchFamily="34" charset="0"/>
                </a:rPr>
                <a:t>IT Audit</a:t>
              </a:r>
              <a:endParaRPr lang="en-CA" sz="1600" dirty="0">
                <a:solidFill>
                  <a:schemeClr val="bg1"/>
                </a:solidFill>
                <a:latin typeface="Arial Black" panose="020B0A04020102020204" pitchFamily="34" charset="0"/>
              </a:endParaRPr>
            </a:p>
          </p:txBody>
        </p:sp>
        <p:sp>
          <p:nvSpPr>
            <p:cNvPr id="27" name="Left Brace 26"/>
            <p:cNvSpPr/>
            <p:nvPr/>
          </p:nvSpPr>
          <p:spPr>
            <a:xfrm>
              <a:off x="7162800" y="2590800"/>
              <a:ext cx="198119" cy="1012687"/>
            </a:xfrm>
            <a:prstGeom prst="lef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1" name="Group 30"/>
          <p:cNvGrpSpPr/>
          <p:nvPr/>
        </p:nvGrpSpPr>
        <p:grpSpPr>
          <a:xfrm>
            <a:off x="4739640" y="3810000"/>
            <a:ext cx="2346960" cy="907197"/>
            <a:chOff x="4739640" y="3810000"/>
            <a:chExt cx="2346960" cy="907197"/>
          </a:xfrm>
        </p:grpSpPr>
        <p:sp>
          <p:nvSpPr>
            <p:cNvPr id="29" name="Rounded Rectangle 28"/>
            <p:cNvSpPr/>
            <p:nvPr/>
          </p:nvSpPr>
          <p:spPr>
            <a:xfrm>
              <a:off x="4739640" y="3810000"/>
              <a:ext cx="2346960" cy="838200"/>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30" name="TextBox 29"/>
            <p:cNvSpPr txBox="1"/>
            <p:nvPr/>
          </p:nvSpPr>
          <p:spPr>
            <a:xfrm>
              <a:off x="4876800" y="3886200"/>
              <a:ext cx="2194560" cy="830997"/>
            </a:xfrm>
            <a:prstGeom prst="rect">
              <a:avLst/>
            </a:prstGeom>
            <a:noFill/>
          </p:spPr>
          <p:txBody>
            <a:bodyPr wrap="square" rtlCol="0">
              <a:spAutoFit/>
            </a:bodyPr>
            <a:lstStyle/>
            <a:p>
              <a:pPr algn="ctr"/>
              <a:r>
                <a:rPr lang="en-CA" sz="1600" b="1" dirty="0" smtClean="0">
                  <a:solidFill>
                    <a:srgbClr val="0000FF"/>
                  </a:solidFill>
                  <a:latin typeface="Arial Black" panose="020B0A04020102020204" pitchFamily="34" charset="0"/>
                </a:rPr>
                <a:t>Conduct a Pilot Project</a:t>
              </a:r>
            </a:p>
            <a:p>
              <a:pPr algn="ctr"/>
              <a:r>
                <a:rPr lang="en-CA" sz="1400" b="1" dirty="0" smtClean="0">
                  <a:solidFill>
                    <a:srgbClr val="0000FF"/>
                  </a:solidFill>
                  <a:latin typeface="Arial Black" panose="020B0A04020102020204" pitchFamily="34" charset="0"/>
                </a:rPr>
                <a:t>Proof of Concept</a:t>
              </a:r>
              <a:endParaRPr lang="en-CA" sz="1400" b="1" dirty="0">
                <a:solidFill>
                  <a:srgbClr val="0000FF"/>
                </a:solidFill>
                <a:latin typeface="Arial Black" panose="020B0A04020102020204" pitchFamily="34" charset="0"/>
              </a:endParaRPr>
            </a:p>
          </p:txBody>
        </p:sp>
      </p:grpSp>
      <p:grpSp>
        <p:nvGrpSpPr>
          <p:cNvPr id="35" name="Group 34"/>
          <p:cNvGrpSpPr/>
          <p:nvPr/>
        </p:nvGrpSpPr>
        <p:grpSpPr>
          <a:xfrm>
            <a:off x="4724400" y="4945797"/>
            <a:ext cx="2346960" cy="845403"/>
            <a:chOff x="4724400" y="4876800"/>
            <a:chExt cx="2346960" cy="845403"/>
          </a:xfrm>
        </p:grpSpPr>
        <p:sp>
          <p:nvSpPr>
            <p:cNvPr id="33" name="Rounded Rectangle 32"/>
            <p:cNvSpPr/>
            <p:nvPr/>
          </p:nvSpPr>
          <p:spPr>
            <a:xfrm>
              <a:off x="4724400" y="4884003"/>
              <a:ext cx="2346960" cy="838200"/>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t>
              </a:r>
              <a:endParaRPr lang="en-CA" dirty="0"/>
            </a:p>
          </p:txBody>
        </p:sp>
        <p:sp>
          <p:nvSpPr>
            <p:cNvPr id="34" name="TextBox 33"/>
            <p:cNvSpPr txBox="1"/>
            <p:nvPr/>
          </p:nvSpPr>
          <p:spPr>
            <a:xfrm>
              <a:off x="4861560" y="4876800"/>
              <a:ext cx="2194560" cy="830997"/>
            </a:xfrm>
            <a:prstGeom prst="rect">
              <a:avLst/>
            </a:prstGeom>
            <a:noFill/>
          </p:spPr>
          <p:txBody>
            <a:bodyPr wrap="square" rtlCol="0">
              <a:spAutoFit/>
            </a:bodyPr>
            <a:lstStyle/>
            <a:p>
              <a:pPr algn="ctr"/>
              <a:r>
                <a:rPr lang="en-CA" sz="1600" b="1" dirty="0" smtClean="0">
                  <a:solidFill>
                    <a:srgbClr val="0000FF"/>
                  </a:solidFill>
                  <a:latin typeface="Arial Black" panose="020B0A04020102020204" pitchFamily="34" charset="0"/>
                </a:rPr>
                <a:t>Assess Results</a:t>
              </a:r>
            </a:p>
            <a:p>
              <a:pPr algn="ctr"/>
              <a:r>
                <a:rPr lang="en-CA" sz="1600" b="1" dirty="0" smtClean="0">
                  <a:solidFill>
                    <a:srgbClr val="0000FF"/>
                  </a:solidFill>
                  <a:latin typeface="Arial Black" panose="020B0A04020102020204" pitchFamily="34" charset="0"/>
                </a:rPr>
                <a:t>Consider Next Steps</a:t>
              </a:r>
              <a:endParaRPr lang="en-CA" sz="1400" b="1" dirty="0">
                <a:solidFill>
                  <a:srgbClr val="0000FF"/>
                </a:solidFill>
                <a:latin typeface="Arial Black" panose="020B0A04020102020204" pitchFamily="34" charset="0"/>
              </a:endParaRPr>
            </a:p>
          </p:txBody>
        </p:sp>
      </p:grpSp>
      <p:cxnSp>
        <p:nvCxnSpPr>
          <p:cNvPr id="41" name="Straight Arrow Connector 40"/>
          <p:cNvCxnSpPr/>
          <p:nvPr/>
        </p:nvCxnSpPr>
        <p:spPr>
          <a:xfrm>
            <a:off x="5867400" y="4648200"/>
            <a:ext cx="0" cy="304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14600" y="2362200"/>
            <a:ext cx="0" cy="304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514600" y="3505200"/>
            <a:ext cx="0" cy="304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514600" y="4648200"/>
            <a:ext cx="0" cy="304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7400" y="2362200"/>
            <a:ext cx="0" cy="304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867400" y="3505200"/>
            <a:ext cx="0" cy="304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2514600" y="1219200"/>
            <a:ext cx="3352800" cy="5105400"/>
            <a:chOff x="2514600" y="1219200"/>
            <a:chExt cx="3352800" cy="5105400"/>
          </a:xfrm>
        </p:grpSpPr>
        <p:cxnSp>
          <p:nvCxnSpPr>
            <p:cNvPr id="50" name="Straight Connector 49"/>
            <p:cNvCxnSpPr/>
            <p:nvPr/>
          </p:nvCxnSpPr>
          <p:spPr>
            <a:xfrm>
              <a:off x="2514600" y="5791200"/>
              <a:ext cx="0" cy="5029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867400" y="1219200"/>
              <a:ext cx="0" cy="304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191000" y="1219200"/>
              <a:ext cx="1676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91000" y="1219200"/>
              <a:ext cx="0" cy="510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514600" y="6294120"/>
              <a:ext cx="1676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7162800" y="1524000"/>
            <a:ext cx="1828800" cy="707887"/>
            <a:chOff x="7162800" y="1524000"/>
            <a:chExt cx="1828800" cy="707887"/>
          </a:xfrm>
        </p:grpSpPr>
        <p:sp>
          <p:nvSpPr>
            <p:cNvPr id="67" name="TextBox 66"/>
            <p:cNvSpPr txBox="1"/>
            <p:nvPr/>
          </p:nvSpPr>
          <p:spPr>
            <a:xfrm>
              <a:off x="7315200" y="1625025"/>
              <a:ext cx="1676400" cy="584775"/>
            </a:xfrm>
            <a:prstGeom prst="rect">
              <a:avLst/>
            </a:prstGeom>
            <a:noFill/>
          </p:spPr>
          <p:txBody>
            <a:bodyPr wrap="square" rtlCol="0">
              <a:spAutoFit/>
            </a:bodyPr>
            <a:lstStyle/>
            <a:p>
              <a:r>
                <a:rPr lang="en-CA" sz="1600" dirty="0" smtClean="0">
                  <a:solidFill>
                    <a:schemeClr val="bg1"/>
                  </a:solidFill>
                  <a:latin typeface="Arial Black" panose="020B0A04020102020204" pitchFamily="34" charset="0"/>
                </a:rPr>
                <a:t>Project Management</a:t>
              </a:r>
              <a:endParaRPr lang="en-CA" sz="1600" dirty="0">
                <a:solidFill>
                  <a:schemeClr val="bg1"/>
                </a:solidFill>
                <a:latin typeface="Arial Black" panose="020B0A04020102020204" pitchFamily="34" charset="0"/>
              </a:endParaRPr>
            </a:p>
          </p:txBody>
        </p:sp>
        <p:sp>
          <p:nvSpPr>
            <p:cNvPr id="68" name="Left Brace 67"/>
            <p:cNvSpPr/>
            <p:nvPr/>
          </p:nvSpPr>
          <p:spPr>
            <a:xfrm>
              <a:off x="7162800" y="1524000"/>
              <a:ext cx="198119" cy="707887"/>
            </a:xfrm>
            <a:prstGeom prst="lef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72" name="TextBox 71"/>
          <p:cNvSpPr txBox="1"/>
          <p:nvPr/>
        </p:nvSpPr>
        <p:spPr>
          <a:xfrm>
            <a:off x="5410200" y="5911810"/>
            <a:ext cx="3733800" cy="646331"/>
          </a:xfrm>
          <a:prstGeom prst="rect">
            <a:avLst/>
          </a:prstGeom>
          <a:noFill/>
        </p:spPr>
        <p:txBody>
          <a:bodyPr wrap="square" rtlCol="0">
            <a:spAutoFit/>
          </a:bodyPr>
          <a:lstStyle/>
          <a:p>
            <a:r>
              <a:rPr lang="en-CA" dirty="0" smtClean="0">
                <a:solidFill>
                  <a:srgbClr val="FFFF00"/>
                </a:solidFill>
                <a:latin typeface="Arial Black" panose="020B0A04020102020204" pitchFamily="34" charset="0"/>
              </a:rPr>
              <a:t>Develop a Robotic Assurance Integrity Model</a:t>
            </a:r>
            <a:endParaRPr lang="en-CA"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15789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down)">
                                      <p:cBhvr>
                                        <p:cTn id="47" dur="500"/>
                                        <p:tgtEl>
                                          <p:spTgt spid="66"/>
                                        </p:tgtEl>
                                      </p:cBhvr>
                                    </p:animEffect>
                                  </p:childTnLst>
                                </p:cTn>
                              </p:par>
                            </p:childTnLst>
                          </p:cTn>
                        </p:par>
                        <p:par>
                          <p:cTn id="48" fill="hold">
                            <p:stCondLst>
                              <p:cond delay="500"/>
                            </p:stCondLst>
                            <p:childTnLst>
                              <p:par>
                                <p:cTn id="49" presetID="53" presetClass="entr" presetSubtype="16"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1000"/>
                            </p:stCondLst>
                            <p:childTnLst>
                              <p:par>
                                <p:cTn id="55" presetID="2" presetClass="entr" presetSubtype="2"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500"/>
                            </p:stCondLst>
                            <p:childTnLst>
                              <p:par>
                                <p:cTn id="65" presetID="53" presetClass="entr" presetSubtype="16"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2" presetClass="entr" presetSubtype="2"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1+#ppt_w/2"/>
                                          </p:val>
                                        </p:tav>
                                        <p:tav tm="100000">
                                          <p:val>
                                            <p:strVal val="#ppt_x"/>
                                          </p:val>
                                        </p:tav>
                                      </p:tavLst>
                                    </p:anim>
                                    <p:anim calcmode="lin" valueType="num">
                                      <p:cBhvr additive="base">
                                        <p:cTn id="7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up)">
                                      <p:cBhvr>
                                        <p:cTn id="78" dur="500"/>
                                        <p:tgtEl>
                                          <p:spTgt spid="46"/>
                                        </p:tgtEl>
                                      </p:cBhvr>
                                    </p:animEffect>
                                  </p:childTnLst>
                                </p:cTn>
                              </p:par>
                            </p:childTnLst>
                          </p:cTn>
                        </p:par>
                        <p:par>
                          <p:cTn id="79" fill="hold">
                            <p:stCondLst>
                              <p:cond delay="500"/>
                            </p:stCondLst>
                            <p:childTnLst>
                              <p:par>
                                <p:cTn id="80" presetID="53" presetClass="entr" presetSubtype="16"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up)">
                                      <p:cBhvr>
                                        <p:cTn id="89" dur="500"/>
                                        <p:tgtEl>
                                          <p:spTgt spid="41"/>
                                        </p:tgtEl>
                                      </p:cBhvr>
                                    </p:animEffect>
                                  </p:childTnLst>
                                </p:cTn>
                              </p:par>
                            </p:childTnLst>
                          </p:cTn>
                        </p:par>
                        <p:par>
                          <p:cTn id="90" fill="hold">
                            <p:stCondLst>
                              <p:cond delay="50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1000" fill="hold"/>
                                        <p:tgtEl>
                                          <p:spTgt spid="72"/>
                                        </p:tgtEl>
                                        <p:attrNameLst>
                                          <p:attrName>ppt_w</p:attrName>
                                        </p:attrNameLst>
                                      </p:cBhvr>
                                      <p:tavLst>
                                        <p:tav tm="0">
                                          <p:val>
                                            <p:fltVal val="0"/>
                                          </p:val>
                                        </p:tav>
                                        <p:tav tm="100000">
                                          <p:val>
                                            <p:strVal val="#ppt_w"/>
                                          </p:val>
                                        </p:tav>
                                      </p:tavLst>
                                    </p:anim>
                                    <p:anim calcmode="lin" valueType="num">
                                      <p:cBhvr>
                                        <p:cTn id="101" dur="1000" fill="hold"/>
                                        <p:tgtEl>
                                          <p:spTgt spid="72"/>
                                        </p:tgtEl>
                                        <p:attrNameLst>
                                          <p:attrName>ppt_h</p:attrName>
                                        </p:attrNameLst>
                                      </p:cBhvr>
                                      <p:tavLst>
                                        <p:tav tm="0">
                                          <p:val>
                                            <p:fltVal val="0"/>
                                          </p:val>
                                        </p:tav>
                                        <p:tav tm="100000">
                                          <p:val>
                                            <p:strVal val="#ppt_h"/>
                                          </p:val>
                                        </p:tav>
                                      </p:tavLst>
                                    </p:anim>
                                    <p:anim calcmode="lin" valueType="num">
                                      <p:cBhvr>
                                        <p:cTn id="102" dur="1000" fill="hold"/>
                                        <p:tgtEl>
                                          <p:spTgt spid="72"/>
                                        </p:tgtEl>
                                        <p:attrNameLst>
                                          <p:attrName>style.rotation</p:attrName>
                                        </p:attrNameLst>
                                      </p:cBhvr>
                                      <p:tavLst>
                                        <p:tav tm="0">
                                          <p:val>
                                            <p:fltVal val="90"/>
                                          </p:val>
                                        </p:tav>
                                        <p:tav tm="100000">
                                          <p:val>
                                            <p:fltVal val="0"/>
                                          </p:val>
                                        </p:tav>
                                      </p:tavLst>
                                    </p:anim>
                                    <p:animEffect transition="in" filter="fade">
                                      <p:cBhvr>
                                        <p:cTn id="10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52600"/>
            <a:ext cx="7543800" cy="523220"/>
          </a:xfrm>
          <a:prstGeom prst="rect">
            <a:avLst/>
          </a:prstGeom>
          <a:noFill/>
        </p:spPr>
        <p:txBody>
          <a:bodyPr wrap="square" rtlCol="0">
            <a:spAutoFit/>
          </a:bodyPr>
          <a:lstStyle/>
          <a:p>
            <a:r>
              <a:rPr lang="en-CA" sz="2800" dirty="0" smtClean="0">
                <a:solidFill>
                  <a:srgbClr val="FFFF00"/>
                </a:solidFill>
                <a:latin typeface="Arial Black" panose="020B0A04020102020204" pitchFamily="34" charset="0"/>
              </a:rPr>
              <a:t>Robotic Assurance Integrity Model</a:t>
            </a:r>
            <a:endParaRPr lang="en-CA" sz="2800" dirty="0">
              <a:solidFill>
                <a:srgbClr val="FFFF00"/>
              </a:solidFill>
              <a:latin typeface="Arial Black" panose="020B0A04020102020204" pitchFamily="34" charset="0"/>
            </a:endParaRPr>
          </a:p>
        </p:txBody>
      </p:sp>
      <p:sp>
        <p:nvSpPr>
          <p:cNvPr id="4" name="TextBox 3"/>
          <p:cNvSpPr txBox="1"/>
          <p:nvPr/>
        </p:nvSpPr>
        <p:spPr>
          <a:xfrm>
            <a:off x="1905000" y="3124200"/>
            <a:ext cx="5486400" cy="461665"/>
          </a:xfrm>
          <a:prstGeom prst="rect">
            <a:avLst/>
          </a:prstGeom>
          <a:noFill/>
        </p:spPr>
        <p:txBody>
          <a:bodyPr wrap="square" rtlCol="0">
            <a:spAutoFit/>
          </a:bodyPr>
          <a:lstStyle/>
          <a:p>
            <a:r>
              <a:rPr lang="en-CA" sz="2400" dirty="0" smtClean="0">
                <a:solidFill>
                  <a:schemeClr val="bg1"/>
                </a:solidFill>
                <a:latin typeface="Arial Black" panose="020B0A04020102020204" pitchFamily="34" charset="0"/>
              </a:rPr>
              <a:t>Integrity Component Objectives</a:t>
            </a:r>
            <a:endParaRPr lang="en-CA" sz="2400" dirty="0">
              <a:solidFill>
                <a:schemeClr val="bg1"/>
              </a:solidFill>
              <a:latin typeface="Arial Black" panose="020B0A04020102020204" pitchFamily="34" charset="0"/>
            </a:endParaRPr>
          </a:p>
        </p:txBody>
      </p:sp>
      <p:sp>
        <p:nvSpPr>
          <p:cNvPr id="5" name="TextBox 4"/>
          <p:cNvSpPr txBox="1"/>
          <p:nvPr/>
        </p:nvSpPr>
        <p:spPr>
          <a:xfrm>
            <a:off x="1905000" y="4050268"/>
            <a:ext cx="5867400" cy="461665"/>
          </a:xfrm>
          <a:prstGeom prst="rect">
            <a:avLst/>
          </a:prstGeom>
          <a:noFill/>
        </p:spPr>
        <p:txBody>
          <a:bodyPr wrap="square" rtlCol="0">
            <a:spAutoFit/>
          </a:bodyPr>
          <a:lstStyle/>
          <a:p>
            <a:r>
              <a:rPr lang="en-CA" sz="2400" dirty="0" smtClean="0">
                <a:solidFill>
                  <a:schemeClr val="bg1"/>
                </a:solidFill>
                <a:latin typeface="Arial Black" panose="020B0A04020102020204" pitchFamily="34" charset="0"/>
              </a:rPr>
              <a:t>Integrity Component Techniques</a:t>
            </a:r>
            <a:endParaRPr lang="en-CA"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5789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66174"/>
            <a:ext cx="5029200" cy="369332"/>
          </a:xfrm>
          <a:prstGeom prst="rect">
            <a:avLst/>
          </a:prstGeom>
          <a:noFill/>
        </p:spPr>
        <p:txBody>
          <a:bodyPr wrap="square" rtlCol="0">
            <a:spAutoFit/>
          </a:bodyPr>
          <a:lstStyle/>
          <a:p>
            <a:r>
              <a:rPr lang="en-CA" dirty="0" smtClean="0">
                <a:solidFill>
                  <a:schemeClr val="bg1"/>
                </a:solidFill>
                <a:latin typeface="Arial Black" panose="020B0A04020102020204" pitchFamily="34" charset="0"/>
              </a:rPr>
              <a:t>Integrity Component Objectives</a:t>
            </a:r>
            <a:endParaRPr lang="en-CA" dirty="0">
              <a:solidFill>
                <a:schemeClr val="bg1"/>
              </a:solidFill>
              <a:latin typeface="Arial Black" panose="020B0A04020102020204" pitchFamily="34" charset="0"/>
            </a:endParaRPr>
          </a:p>
        </p:txBody>
      </p:sp>
      <p:sp>
        <p:nvSpPr>
          <p:cNvPr id="3" name="TextBox 2"/>
          <p:cNvSpPr txBox="1"/>
          <p:nvPr/>
        </p:nvSpPr>
        <p:spPr>
          <a:xfrm>
            <a:off x="533400" y="1219201"/>
            <a:ext cx="1524000" cy="369332"/>
          </a:xfrm>
          <a:prstGeom prst="rect">
            <a:avLst/>
          </a:prstGeom>
          <a:noFill/>
        </p:spPr>
        <p:txBody>
          <a:bodyPr wrap="square" rtlCol="0">
            <a:spAutoFit/>
          </a:bodyPr>
          <a:lstStyle/>
          <a:p>
            <a:r>
              <a:rPr lang="en-CA" b="1" dirty="0" smtClean="0">
                <a:solidFill>
                  <a:schemeClr val="bg1"/>
                </a:solidFill>
              </a:rPr>
              <a:t>Accuracy</a:t>
            </a:r>
            <a:endParaRPr lang="en-CA" b="1" dirty="0">
              <a:solidFill>
                <a:schemeClr val="bg1"/>
              </a:solidFill>
            </a:endParaRPr>
          </a:p>
        </p:txBody>
      </p:sp>
      <p:sp>
        <p:nvSpPr>
          <p:cNvPr id="4" name="TextBox 3"/>
          <p:cNvSpPr txBox="1"/>
          <p:nvPr/>
        </p:nvSpPr>
        <p:spPr>
          <a:xfrm>
            <a:off x="533400" y="1992868"/>
            <a:ext cx="1676400" cy="369332"/>
          </a:xfrm>
          <a:prstGeom prst="rect">
            <a:avLst/>
          </a:prstGeom>
          <a:noFill/>
        </p:spPr>
        <p:txBody>
          <a:bodyPr wrap="square" rtlCol="0">
            <a:spAutoFit/>
          </a:bodyPr>
          <a:lstStyle/>
          <a:p>
            <a:r>
              <a:rPr lang="en-CA" b="1" dirty="0" smtClean="0">
                <a:solidFill>
                  <a:schemeClr val="bg1"/>
                </a:solidFill>
              </a:rPr>
              <a:t>Completeness</a:t>
            </a:r>
            <a:endParaRPr lang="en-CA" b="1" dirty="0">
              <a:solidFill>
                <a:schemeClr val="bg1"/>
              </a:solidFill>
            </a:endParaRPr>
          </a:p>
        </p:txBody>
      </p:sp>
      <p:sp>
        <p:nvSpPr>
          <p:cNvPr id="5" name="TextBox 4"/>
          <p:cNvSpPr txBox="1"/>
          <p:nvPr/>
        </p:nvSpPr>
        <p:spPr>
          <a:xfrm>
            <a:off x="533400" y="2831068"/>
            <a:ext cx="1524000" cy="369332"/>
          </a:xfrm>
          <a:prstGeom prst="rect">
            <a:avLst/>
          </a:prstGeom>
          <a:noFill/>
        </p:spPr>
        <p:txBody>
          <a:bodyPr wrap="square" rtlCol="0">
            <a:spAutoFit/>
          </a:bodyPr>
          <a:lstStyle/>
          <a:p>
            <a:r>
              <a:rPr lang="en-CA" b="1" dirty="0">
                <a:solidFill>
                  <a:schemeClr val="bg1"/>
                </a:solidFill>
              </a:rPr>
              <a:t>R</a:t>
            </a:r>
            <a:r>
              <a:rPr lang="en-CA" b="1" dirty="0" smtClean="0">
                <a:solidFill>
                  <a:schemeClr val="bg1"/>
                </a:solidFill>
              </a:rPr>
              <a:t>elevance</a:t>
            </a:r>
            <a:endParaRPr lang="en-CA" b="1" dirty="0">
              <a:solidFill>
                <a:schemeClr val="bg1"/>
              </a:solidFill>
            </a:endParaRPr>
          </a:p>
        </p:txBody>
      </p:sp>
      <p:sp>
        <p:nvSpPr>
          <p:cNvPr id="6" name="TextBox 5"/>
          <p:cNvSpPr txBox="1"/>
          <p:nvPr/>
        </p:nvSpPr>
        <p:spPr>
          <a:xfrm>
            <a:off x="533400" y="3593068"/>
            <a:ext cx="1524000" cy="369332"/>
          </a:xfrm>
          <a:prstGeom prst="rect">
            <a:avLst/>
          </a:prstGeom>
          <a:noFill/>
        </p:spPr>
        <p:txBody>
          <a:bodyPr wrap="square" rtlCol="0">
            <a:spAutoFit/>
          </a:bodyPr>
          <a:lstStyle/>
          <a:p>
            <a:r>
              <a:rPr lang="en-CA" b="1" dirty="0" smtClean="0">
                <a:solidFill>
                  <a:schemeClr val="bg1"/>
                </a:solidFill>
              </a:rPr>
              <a:t>Authorized</a:t>
            </a:r>
            <a:endParaRPr lang="en-CA" b="1" dirty="0">
              <a:solidFill>
                <a:schemeClr val="bg1"/>
              </a:solidFill>
            </a:endParaRPr>
          </a:p>
        </p:txBody>
      </p:sp>
      <p:sp>
        <p:nvSpPr>
          <p:cNvPr id="7" name="TextBox 6"/>
          <p:cNvSpPr txBox="1"/>
          <p:nvPr/>
        </p:nvSpPr>
        <p:spPr>
          <a:xfrm>
            <a:off x="533400" y="4355068"/>
            <a:ext cx="1676400" cy="369332"/>
          </a:xfrm>
          <a:prstGeom prst="rect">
            <a:avLst/>
          </a:prstGeom>
          <a:noFill/>
        </p:spPr>
        <p:txBody>
          <a:bodyPr wrap="square" rtlCol="0">
            <a:spAutoFit/>
          </a:bodyPr>
          <a:lstStyle/>
          <a:p>
            <a:r>
              <a:rPr lang="en-CA" b="1" dirty="0" smtClean="0">
                <a:solidFill>
                  <a:schemeClr val="bg1"/>
                </a:solidFill>
              </a:rPr>
              <a:t>Timeliness</a:t>
            </a:r>
            <a:endParaRPr lang="en-CA" b="1" dirty="0">
              <a:solidFill>
                <a:schemeClr val="bg1"/>
              </a:solidFill>
            </a:endParaRPr>
          </a:p>
        </p:txBody>
      </p:sp>
      <p:sp>
        <p:nvSpPr>
          <p:cNvPr id="8" name="TextBox 7"/>
          <p:cNvSpPr txBox="1"/>
          <p:nvPr/>
        </p:nvSpPr>
        <p:spPr>
          <a:xfrm>
            <a:off x="533400" y="5117068"/>
            <a:ext cx="1676400" cy="369332"/>
          </a:xfrm>
          <a:prstGeom prst="rect">
            <a:avLst/>
          </a:prstGeom>
          <a:noFill/>
        </p:spPr>
        <p:txBody>
          <a:bodyPr wrap="square" rtlCol="0">
            <a:spAutoFit/>
          </a:bodyPr>
          <a:lstStyle/>
          <a:p>
            <a:r>
              <a:rPr lang="en-CA" b="1" dirty="0" smtClean="0">
                <a:solidFill>
                  <a:schemeClr val="bg1"/>
                </a:solidFill>
              </a:rPr>
              <a:t>Security</a:t>
            </a:r>
            <a:endParaRPr lang="en-CA" b="1" dirty="0">
              <a:solidFill>
                <a:schemeClr val="bg1"/>
              </a:solidFill>
            </a:endParaRPr>
          </a:p>
        </p:txBody>
      </p:sp>
      <p:sp>
        <p:nvSpPr>
          <p:cNvPr id="9" name="TextBox 8"/>
          <p:cNvSpPr txBox="1"/>
          <p:nvPr/>
        </p:nvSpPr>
        <p:spPr>
          <a:xfrm>
            <a:off x="533400" y="5802868"/>
            <a:ext cx="1524000" cy="369332"/>
          </a:xfrm>
          <a:prstGeom prst="rect">
            <a:avLst/>
          </a:prstGeom>
          <a:noFill/>
        </p:spPr>
        <p:txBody>
          <a:bodyPr wrap="square" rtlCol="0">
            <a:spAutoFit/>
          </a:bodyPr>
          <a:lstStyle/>
          <a:p>
            <a:r>
              <a:rPr lang="en-CA" b="1" dirty="0" smtClean="0">
                <a:solidFill>
                  <a:schemeClr val="bg1"/>
                </a:solidFill>
              </a:rPr>
              <a:t>Integrity</a:t>
            </a:r>
            <a:endParaRPr lang="en-CA" b="1" dirty="0">
              <a:solidFill>
                <a:schemeClr val="bg1"/>
              </a:solidFill>
            </a:endParaRPr>
          </a:p>
        </p:txBody>
      </p:sp>
      <p:sp>
        <p:nvSpPr>
          <p:cNvPr id="10" name="TextBox 9"/>
          <p:cNvSpPr txBox="1"/>
          <p:nvPr/>
        </p:nvSpPr>
        <p:spPr>
          <a:xfrm>
            <a:off x="2514600" y="1066800"/>
            <a:ext cx="6248400" cy="646331"/>
          </a:xfrm>
          <a:prstGeom prst="rect">
            <a:avLst/>
          </a:prstGeom>
          <a:noFill/>
        </p:spPr>
        <p:txBody>
          <a:bodyPr wrap="square" rtlCol="0">
            <a:spAutoFit/>
          </a:bodyPr>
          <a:lstStyle/>
          <a:p>
            <a:r>
              <a:rPr lang="en-CA" b="1" dirty="0" smtClean="0">
                <a:solidFill>
                  <a:schemeClr val="bg1"/>
                </a:solidFill>
              </a:rPr>
              <a:t>Ensure the robotic instructions are executed in accordance with the approved detailed design</a:t>
            </a:r>
            <a:endParaRPr lang="en-CA" b="1" dirty="0">
              <a:solidFill>
                <a:schemeClr val="bg1"/>
              </a:solidFill>
            </a:endParaRPr>
          </a:p>
        </p:txBody>
      </p:sp>
      <p:sp>
        <p:nvSpPr>
          <p:cNvPr id="11" name="TextBox 10"/>
          <p:cNvSpPr txBox="1"/>
          <p:nvPr/>
        </p:nvSpPr>
        <p:spPr>
          <a:xfrm>
            <a:off x="2514600" y="1868270"/>
            <a:ext cx="6248400" cy="646331"/>
          </a:xfrm>
          <a:prstGeom prst="rect">
            <a:avLst/>
          </a:prstGeom>
          <a:noFill/>
        </p:spPr>
        <p:txBody>
          <a:bodyPr wrap="square" rtlCol="0">
            <a:spAutoFit/>
          </a:bodyPr>
          <a:lstStyle/>
          <a:p>
            <a:r>
              <a:rPr lang="en-CA" b="1" dirty="0" smtClean="0">
                <a:solidFill>
                  <a:schemeClr val="bg1"/>
                </a:solidFill>
              </a:rPr>
              <a:t>Ensure the robotic instructions are complete with respect to the specific task required</a:t>
            </a:r>
            <a:endParaRPr lang="en-CA" b="1" dirty="0">
              <a:solidFill>
                <a:schemeClr val="bg1"/>
              </a:solidFill>
            </a:endParaRPr>
          </a:p>
        </p:txBody>
      </p:sp>
      <p:sp>
        <p:nvSpPr>
          <p:cNvPr id="12" name="TextBox 11"/>
          <p:cNvSpPr txBox="1"/>
          <p:nvPr/>
        </p:nvSpPr>
        <p:spPr>
          <a:xfrm>
            <a:off x="2514600" y="2706469"/>
            <a:ext cx="6248400" cy="646331"/>
          </a:xfrm>
          <a:prstGeom prst="rect">
            <a:avLst/>
          </a:prstGeom>
          <a:noFill/>
        </p:spPr>
        <p:txBody>
          <a:bodyPr wrap="square" rtlCol="0">
            <a:spAutoFit/>
          </a:bodyPr>
          <a:lstStyle/>
          <a:p>
            <a:r>
              <a:rPr lang="en-CA" b="1" dirty="0" smtClean="0">
                <a:solidFill>
                  <a:schemeClr val="bg1"/>
                </a:solidFill>
              </a:rPr>
              <a:t>Ensure the robotic instructions incorporate relevant task, situational or other environmental  considerations or references</a:t>
            </a:r>
            <a:endParaRPr lang="en-CA" b="1" dirty="0">
              <a:solidFill>
                <a:schemeClr val="bg1"/>
              </a:solidFill>
            </a:endParaRPr>
          </a:p>
        </p:txBody>
      </p:sp>
      <p:sp>
        <p:nvSpPr>
          <p:cNvPr id="13" name="TextBox 12"/>
          <p:cNvSpPr txBox="1"/>
          <p:nvPr/>
        </p:nvSpPr>
        <p:spPr>
          <a:xfrm>
            <a:off x="2514600" y="3468469"/>
            <a:ext cx="6248400" cy="646331"/>
          </a:xfrm>
          <a:prstGeom prst="rect">
            <a:avLst/>
          </a:prstGeom>
          <a:noFill/>
        </p:spPr>
        <p:txBody>
          <a:bodyPr wrap="square" rtlCol="0">
            <a:spAutoFit/>
          </a:bodyPr>
          <a:lstStyle/>
          <a:p>
            <a:r>
              <a:rPr lang="en-CA" b="1" dirty="0" smtClean="0">
                <a:solidFill>
                  <a:schemeClr val="bg1"/>
                </a:solidFill>
              </a:rPr>
              <a:t>Ensure the robotic instructions are approved prior to their use within robotic devices</a:t>
            </a:r>
            <a:endParaRPr lang="en-CA" b="1" dirty="0">
              <a:solidFill>
                <a:schemeClr val="bg1"/>
              </a:solidFill>
            </a:endParaRPr>
          </a:p>
        </p:txBody>
      </p:sp>
      <p:sp>
        <p:nvSpPr>
          <p:cNvPr id="14" name="TextBox 13"/>
          <p:cNvSpPr txBox="1"/>
          <p:nvPr/>
        </p:nvSpPr>
        <p:spPr>
          <a:xfrm>
            <a:off x="2514600" y="4230469"/>
            <a:ext cx="6248400" cy="646331"/>
          </a:xfrm>
          <a:prstGeom prst="rect">
            <a:avLst/>
          </a:prstGeom>
          <a:noFill/>
        </p:spPr>
        <p:txBody>
          <a:bodyPr wrap="square" rtlCol="0">
            <a:spAutoFit/>
          </a:bodyPr>
          <a:lstStyle/>
          <a:p>
            <a:r>
              <a:rPr lang="en-CA" b="1" dirty="0" smtClean="0">
                <a:solidFill>
                  <a:schemeClr val="bg1"/>
                </a:solidFill>
              </a:rPr>
              <a:t>Ensure the robotic instructions are executed in a timely manner, in the correct sequence  with consideration  of related activities</a:t>
            </a:r>
            <a:endParaRPr lang="en-CA" b="1" dirty="0">
              <a:solidFill>
                <a:schemeClr val="bg1"/>
              </a:solidFill>
            </a:endParaRPr>
          </a:p>
        </p:txBody>
      </p:sp>
      <p:sp>
        <p:nvSpPr>
          <p:cNvPr id="15" name="TextBox 14"/>
          <p:cNvSpPr txBox="1"/>
          <p:nvPr/>
        </p:nvSpPr>
        <p:spPr>
          <a:xfrm>
            <a:off x="2514600" y="4992469"/>
            <a:ext cx="6248400" cy="646331"/>
          </a:xfrm>
          <a:prstGeom prst="rect">
            <a:avLst/>
          </a:prstGeom>
          <a:noFill/>
        </p:spPr>
        <p:txBody>
          <a:bodyPr wrap="square" rtlCol="0">
            <a:spAutoFit/>
          </a:bodyPr>
          <a:lstStyle/>
          <a:p>
            <a:r>
              <a:rPr lang="en-CA" b="1" dirty="0" smtClean="0">
                <a:solidFill>
                  <a:schemeClr val="bg1"/>
                </a:solidFill>
              </a:rPr>
              <a:t>Ensure the robotic instructions may not and have not been compromised or otherwise modified</a:t>
            </a:r>
            <a:endParaRPr lang="en-CA" b="1" dirty="0">
              <a:solidFill>
                <a:schemeClr val="bg1"/>
              </a:solidFill>
            </a:endParaRPr>
          </a:p>
        </p:txBody>
      </p:sp>
      <p:sp>
        <p:nvSpPr>
          <p:cNvPr id="16" name="TextBox 15"/>
          <p:cNvSpPr txBox="1"/>
          <p:nvPr/>
        </p:nvSpPr>
        <p:spPr>
          <a:xfrm>
            <a:off x="2514600" y="5754469"/>
            <a:ext cx="6248400" cy="646331"/>
          </a:xfrm>
          <a:prstGeom prst="rect">
            <a:avLst/>
          </a:prstGeom>
          <a:noFill/>
        </p:spPr>
        <p:txBody>
          <a:bodyPr wrap="square" rtlCol="0">
            <a:spAutoFit/>
          </a:bodyPr>
          <a:lstStyle/>
          <a:p>
            <a:r>
              <a:rPr lang="en-CA" b="1" dirty="0" smtClean="0">
                <a:solidFill>
                  <a:schemeClr val="bg1"/>
                </a:solidFill>
              </a:rPr>
              <a:t>Ensure the robotic instructions require acknowledgement and approval of each individual task as completed</a:t>
            </a:r>
            <a:endParaRPr lang="en-CA" b="1" dirty="0">
              <a:solidFill>
                <a:schemeClr val="bg1"/>
              </a:solidFill>
            </a:endParaRPr>
          </a:p>
        </p:txBody>
      </p:sp>
    </p:spTree>
    <p:extLst>
      <p:ext uri="{BB962C8B-B14F-4D97-AF65-F5344CB8AC3E}">
        <p14:creationId xmlns:p14="http://schemas.microsoft.com/office/powerpoint/2010/main" val="1578915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19201"/>
            <a:ext cx="1524000" cy="369332"/>
          </a:xfrm>
          <a:prstGeom prst="rect">
            <a:avLst/>
          </a:prstGeom>
          <a:noFill/>
        </p:spPr>
        <p:txBody>
          <a:bodyPr wrap="square" rtlCol="0">
            <a:spAutoFit/>
          </a:bodyPr>
          <a:lstStyle/>
          <a:p>
            <a:r>
              <a:rPr lang="en-CA" b="1" dirty="0" smtClean="0">
                <a:solidFill>
                  <a:schemeClr val="bg1"/>
                </a:solidFill>
              </a:rPr>
              <a:t>Accuracy</a:t>
            </a:r>
            <a:endParaRPr lang="en-CA" b="1" dirty="0">
              <a:solidFill>
                <a:schemeClr val="bg1"/>
              </a:solidFill>
            </a:endParaRPr>
          </a:p>
        </p:txBody>
      </p:sp>
      <p:sp>
        <p:nvSpPr>
          <p:cNvPr id="3" name="TextBox 2"/>
          <p:cNvSpPr txBox="1"/>
          <p:nvPr/>
        </p:nvSpPr>
        <p:spPr>
          <a:xfrm>
            <a:off x="533400" y="1992868"/>
            <a:ext cx="1676400" cy="369332"/>
          </a:xfrm>
          <a:prstGeom prst="rect">
            <a:avLst/>
          </a:prstGeom>
          <a:noFill/>
        </p:spPr>
        <p:txBody>
          <a:bodyPr wrap="square" rtlCol="0">
            <a:spAutoFit/>
          </a:bodyPr>
          <a:lstStyle/>
          <a:p>
            <a:r>
              <a:rPr lang="en-CA" b="1" dirty="0" smtClean="0">
                <a:solidFill>
                  <a:schemeClr val="bg1"/>
                </a:solidFill>
              </a:rPr>
              <a:t>Completeness</a:t>
            </a:r>
            <a:endParaRPr lang="en-CA" b="1" dirty="0">
              <a:solidFill>
                <a:schemeClr val="bg1"/>
              </a:solidFill>
            </a:endParaRPr>
          </a:p>
        </p:txBody>
      </p:sp>
      <p:sp>
        <p:nvSpPr>
          <p:cNvPr id="4" name="TextBox 3"/>
          <p:cNvSpPr txBox="1"/>
          <p:nvPr/>
        </p:nvSpPr>
        <p:spPr>
          <a:xfrm>
            <a:off x="533400" y="3059668"/>
            <a:ext cx="1524000" cy="369332"/>
          </a:xfrm>
          <a:prstGeom prst="rect">
            <a:avLst/>
          </a:prstGeom>
          <a:noFill/>
        </p:spPr>
        <p:txBody>
          <a:bodyPr wrap="square" rtlCol="0">
            <a:spAutoFit/>
          </a:bodyPr>
          <a:lstStyle/>
          <a:p>
            <a:r>
              <a:rPr lang="en-CA" b="1" dirty="0">
                <a:solidFill>
                  <a:schemeClr val="bg1"/>
                </a:solidFill>
              </a:rPr>
              <a:t>R</a:t>
            </a:r>
            <a:r>
              <a:rPr lang="en-CA" b="1" dirty="0" smtClean="0">
                <a:solidFill>
                  <a:schemeClr val="bg1"/>
                </a:solidFill>
              </a:rPr>
              <a:t>elevance</a:t>
            </a:r>
            <a:endParaRPr lang="en-CA" b="1" dirty="0">
              <a:solidFill>
                <a:schemeClr val="bg1"/>
              </a:solidFill>
            </a:endParaRPr>
          </a:p>
        </p:txBody>
      </p:sp>
      <p:sp>
        <p:nvSpPr>
          <p:cNvPr id="5" name="TextBox 4"/>
          <p:cNvSpPr txBox="1"/>
          <p:nvPr/>
        </p:nvSpPr>
        <p:spPr>
          <a:xfrm>
            <a:off x="533400" y="3897868"/>
            <a:ext cx="1524000" cy="369332"/>
          </a:xfrm>
          <a:prstGeom prst="rect">
            <a:avLst/>
          </a:prstGeom>
          <a:noFill/>
        </p:spPr>
        <p:txBody>
          <a:bodyPr wrap="square" rtlCol="0">
            <a:spAutoFit/>
          </a:bodyPr>
          <a:lstStyle/>
          <a:p>
            <a:r>
              <a:rPr lang="en-CA" b="1" dirty="0" smtClean="0">
                <a:solidFill>
                  <a:schemeClr val="bg1"/>
                </a:solidFill>
              </a:rPr>
              <a:t>Authorized</a:t>
            </a:r>
            <a:endParaRPr lang="en-CA" b="1" dirty="0">
              <a:solidFill>
                <a:schemeClr val="bg1"/>
              </a:solidFill>
            </a:endParaRPr>
          </a:p>
        </p:txBody>
      </p:sp>
      <p:sp>
        <p:nvSpPr>
          <p:cNvPr id="6" name="TextBox 5"/>
          <p:cNvSpPr txBox="1"/>
          <p:nvPr/>
        </p:nvSpPr>
        <p:spPr>
          <a:xfrm>
            <a:off x="533400" y="4659868"/>
            <a:ext cx="1676400" cy="369332"/>
          </a:xfrm>
          <a:prstGeom prst="rect">
            <a:avLst/>
          </a:prstGeom>
          <a:noFill/>
        </p:spPr>
        <p:txBody>
          <a:bodyPr wrap="square" rtlCol="0">
            <a:spAutoFit/>
          </a:bodyPr>
          <a:lstStyle/>
          <a:p>
            <a:r>
              <a:rPr lang="en-CA" b="1" dirty="0" smtClean="0">
                <a:solidFill>
                  <a:schemeClr val="bg1"/>
                </a:solidFill>
              </a:rPr>
              <a:t>Timeliness</a:t>
            </a:r>
            <a:endParaRPr lang="en-CA" b="1" dirty="0">
              <a:solidFill>
                <a:schemeClr val="bg1"/>
              </a:solidFill>
            </a:endParaRPr>
          </a:p>
        </p:txBody>
      </p:sp>
      <p:sp>
        <p:nvSpPr>
          <p:cNvPr id="7" name="TextBox 6"/>
          <p:cNvSpPr txBox="1"/>
          <p:nvPr/>
        </p:nvSpPr>
        <p:spPr>
          <a:xfrm>
            <a:off x="533400" y="5345668"/>
            <a:ext cx="1676400" cy="369332"/>
          </a:xfrm>
          <a:prstGeom prst="rect">
            <a:avLst/>
          </a:prstGeom>
          <a:noFill/>
        </p:spPr>
        <p:txBody>
          <a:bodyPr wrap="square" rtlCol="0">
            <a:spAutoFit/>
          </a:bodyPr>
          <a:lstStyle/>
          <a:p>
            <a:r>
              <a:rPr lang="en-CA" b="1" dirty="0" smtClean="0">
                <a:solidFill>
                  <a:schemeClr val="bg1"/>
                </a:solidFill>
              </a:rPr>
              <a:t>Security</a:t>
            </a:r>
            <a:endParaRPr lang="en-CA" b="1" dirty="0">
              <a:solidFill>
                <a:schemeClr val="bg1"/>
              </a:solidFill>
            </a:endParaRPr>
          </a:p>
        </p:txBody>
      </p:sp>
      <p:sp>
        <p:nvSpPr>
          <p:cNvPr id="8" name="TextBox 7"/>
          <p:cNvSpPr txBox="1"/>
          <p:nvPr/>
        </p:nvSpPr>
        <p:spPr>
          <a:xfrm>
            <a:off x="533400" y="5791200"/>
            <a:ext cx="1524000" cy="369332"/>
          </a:xfrm>
          <a:prstGeom prst="rect">
            <a:avLst/>
          </a:prstGeom>
          <a:noFill/>
        </p:spPr>
        <p:txBody>
          <a:bodyPr wrap="square" rtlCol="0">
            <a:spAutoFit/>
          </a:bodyPr>
          <a:lstStyle/>
          <a:p>
            <a:r>
              <a:rPr lang="en-CA" b="1" dirty="0" smtClean="0">
                <a:solidFill>
                  <a:schemeClr val="bg1"/>
                </a:solidFill>
              </a:rPr>
              <a:t>Integrity</a:t>
            </a:r>
            <a:endParaRPr lang="en-CA" b="1" dirty="0">
              <a:solidFill>
                <a:schemeClr val="bg1"/>
              </a:solidFill>
            </a:endParaRPr>
          </a:p>
        </p:txBody>
      </p:sp>
      <p:sp>
        <p:nvSpPr>
          <p:cNvPr id="9" name="TextBox 8"/>
          <p:cNvSpPr txBox="1"/>
          <p:nvPr/>
        </p:nvSpPr>
        <p:spPr>
          <a:xfrm>
            <a:off x="2971800" y="466174"/>
            <a:ext cx="5029200" cy="369332"/>
          </a:xfrm>
          <a:prstGeom prst="rect">
            <a:avLst/>
          </a:prstGeom>
          <a:noFill/>
        </p:spPr>
        <p:txBody>
          <a:bodyPr wrap="square" rtlCol="0">
            <a:spAutoFit/>
          </a:bodyPr>
          <a:lstStyle/>
          <a:p>
            <a:r>
              <a:rPr lang="en-CA" dirty="0" smtClean="0">
                <a:solidFill>
                  <a:schemeClr val="bg1"/>
                </a:solidFill>
                <a:latin typeface="Arial Black" panose="020B0A04020102020204" pitchFamily="34" charset="0"/>
              </a:rPr>
              <a:t>Integrity Component Techniques</a:t>
            </a:r>
            <a:endParaRPr lang="en-CA" dirty="0">
              <a:solidFill>
                <a:schemeClr val="bg1"/>
              </a:solidFill>
              <a:latin typeface="Arial Black" panose="020B0A04020102020204" pitchFamily="34" charset="0"/>
            </a:endParaRPr>
          </a:p>
        </p:txBody>
      </p:sp>
      <p:sp>
        <p:nvSpPr>
          <p:cNvPr id="10" name="TextBox 9"/>
          <p:cNvSpPr txBox="1"/>
          <p:nvPr/>
        </p:nvSpPr>
        <p:spPr>
          <a:xfrm>
            <a:off x="2514600" y="1066800"/>
            <a:ext cx="6248400" cy="646331"/>
          </a:xfrm>
          <a:prstGeom prst="rect">
            <a:avLst/>
          </a:prstGeom>
          <a:noFill/>
        </p:spPr>
        <p:txBody>
          <a:bodyPr wrap="square" rtlCol="0">
            <a:spAutoFit/>
          </a:bodyPr>
          <a:lstStyle/>
          <a:p>
            <a:r>
              <a:rPr lang="en-CA" b="1" dirty="0" smtClean="0">
                <a:solidFill>
                  <a:schemeClr val="bg1"/>
                </a:solidFill>
              </a:rPr>
              <a:t>Multiple processes, multiple processing paths, results compared and agreed prior to processes continuing</a:t>
            </a:r>
            <a:endParaRPr lang="en-CA" b="1" dirty="0">
              <a:solidFill>
                <a:schemeClr val="bg1"/>
              </a:solidFill>
            </a:endParaRPr>
          </a:p>
        </p:txBody>
      </p:sp>
      <p:sp>
        <p:nvSpPr>
          <p:cNvPr id="11" name="TextBox 10"/>
          <p:cNvSpPr txBox="1"/>
          <p:nvPr/>
        </p:nvSpPr>
        <p:spPr>
          <a:xfrm>
            <a:off x="2514600" y="1868269"/>
            <a:ext cx="6248400" cy="923330"/>
          </a:xfrm>
          <a:prstGeom prst="rect">
            <a:avLst/>
          </a:prstGeom>
          <a:noFill/>
        </p:spPr>
        <p:txBody>
          <a:bodyPr wrap="square" rtlCol="0">
            <a:spAutoFit/>
          </a:bodyPr>
          <a:lstStyle/>
          <a:p>
            <a:r>
              <a:rPr lang="en-CA" b="1" dirty="0" smtClean="0">
                <a:solidFill>
                  <a:schemeClr val="bg1"/>
                </a:solidFill>
              </a:rPr>
              <a:t>Predefined common tasks, industry standards, common scripting and common links (Perhaps dealing with movement, etc.)</a:t>
            </a:r>
            <a:endParaRPr lang="en-CA" b="1" dirty="0">
              <a:solidFill>
                <a:schemeClr val="bg1"/>
              </a:solidFill>
            </a:endParaRPr>
          </a:p>
        </p:txBody>
      </p:sp>
      <p:sp>
        <p:nvSpPr>
          <p:cNvPr id="12" name="TextBox 11"/>
          <p:cNvSpPr txBox="1"/>
          <p:nvPr/>
        </p:nvSpPr>
        <p:spPr>
          <a:xfrm>
            <a:off x="2514600" y="2810470"/>
            <a:ext cx="6248400" cy="923330"/>
          </a:xfrm>
          <a:prstGeom prst="rect">
            <a:avLst/>
          </a:prstGeom>
          <a:noFill/>
        </p:spPr>
        <p:txBody>
          <a:bodyPr wrap="square" rtlCol="0">
            <a:spAutoFit/>
          </a:bodyPr>
          <a:lstStyle/>
          <a:p>
            <a:r>
              <a:rPr lang="en-CA" b="1" dirty="0" smtClean="0">
                <a:solidFill>
                  <a:schemeClr val="bg1"/>
                </a:solidFill>
              </a:rPr>
              <a:t>Adoption of information lifecycle techniques,  relate actions to tasks, situations, environment. Combine information from </a:t>
            </a:r>
            <a:r>
              <a:rPr lang="en-CA" b="1" dirty="0">
                <a:solidFill>
                  <a:schemeClr val="bg1"/>
                </a:solidFill>
              </a:rPr>
              <a:t>m</a:t>
            </a:r>
            <a:r>
              <a:rPr lang="en-CA" b="1" dirty="0" smtClean="0">
                <a:solidFill>
                  <a:schemeClr val="bg1"/>
                </a:solidFill>
              </a:rPr>
              <a:t>ultiple sensors</a:t>
            </a:r>
            <a:endParaRPr lang="en-CA" b="1" dirty="0">
              <a:solidFill>
                <a:schemeClr val="bg1"/>
              </a:solidFill>
            </a:endParaRPr>
          </a:p>
        </p:txBody>
      </p:sp>
      <p:sp>
        <p:nvSpPr>
          <p:cNvPr id="13" name="TextBox 12"/>
          <p:cNvSpPr txBox="1"/>
          <p:nvPr/>
        </p:nvSpPr>
        <p:spPr>
          <a:xfrm>
            <a:off x="2514600" y="3801070"/>
            <a:ext cx="6248400" cy="646331"/>
          </a:xfrm>
          <a:prstGeom prst="rect">
            <a:avLst/>
          </a:prstGeom>
          <a:noFill/>
        </p:spPr>
        <p:txBody>
          <a:bodyPr wrap="square" rtlCol="0">
            <a:spAutoFit/>
          </a:bodyPr>
          <a:lstStyle/>
          <a:p>
            <a:r>
              <a:rPr lang="en-CA" b="1" dirty="0" smtClean="0">
                <a:solidFill>
                  <a:schemeClr val="bg1"/>
                </a:solidFill>
              </a:rPr>
              <a:t>Initial handshake, confirming channels,  referencing instructions, encryption</a:t>
            </a:r>
            <a:endParaRPr lang="en-CA" b="1" dirty="0">
              <a:solidFill>
                <a:schemeClr val="bg1"/>
              </a:solidFill>
            </a:endParaRPr>
          </a:p>
        </p:txBody>
      </p:sp>
      <p:sp>
        <p:nvSpPr>
          <p:cNvPr id="14" name="TextBox 13"/>
          <p:cNvSpPr txBox="1"/>
          <p:nvPr/>
        </p:nvSpPr>
        <p:spPr>
          <a:xfrm>
            <a:off x="2514600" y="4535269"/>
            <a:ext cx="6248400" cy="646331"/>
          </a:xfrm>
          <a:prstGeom prst="rect">
            <a:avLst/>
          </a:prstGeom>
          <a:noFill/>
        </p:spPr>
        <p:txBody>
          <a:bodyPr wrap="square" rtlCol="0">
            <a:spAutoFit/>
          </a:bodyPr>
          <a:lstStyle/>
          <a:p>
            <a:r>
              <a:rPr lang="en-CA" b="1" dirty="0" smtClean="0">
                <a:solidFill>
                  <a:schemeClr val="bg1"/>
                </a:solidFill>
              </a:rPr>
              <a:t>Delayed message timeout; resend required , positive message sequencing (tested not assumed)</a:t>
            </a:r>
            <a:endParaRPr lang="en-CA" b="1" dirty="0">
              <a:solidFill>
                <a:schemeClr val="bg1"/>
              </a:solidFill>
            </a:endParaRPr>
          </a:p>
        </p:txBody>
      </p:sp>
      <p:sp>
        <p:nvSpPr>
          <p:cNvPr id="15" name="TextBox 14"/>
          <p:cNvSpPr txBox="1"/>
          <p:nvPr/>
        </p:nvSpPr>
        <p:spPr>
          <a:xfrm>
            <a:off x="2514600" y="5297269"/>
            <a:ext cx="6248400" cy="369332"/>
          </a:xfrm>
          <a:prstGeom prst="rect">
            <a:avLst/>
          </a:prstGeom>
          <a:noFill/>
        </p:spPr>
        <p:txBody>
          <a:bodyPr wrap="square" rtlCol="0">
            <a:spAutoFit/>
          </a:bodyPr>
          <a:lstStyle/>
          <a:p>
            <a:r>
              <a:rPr lang="en-CA" b="1" dirty="0" smtClean="0">
                <a:solidFill>
                  <a:schemeClr val="bg1"/>
                </a:solidFill>
              </a:rPr>
              <a:t>Message authentication, encryption, etc.</a:t>
            </a:r>
            <a:endParaRPr lang="en-CA" b="1" dirty="0">
              <a:solidFill>
                <a:schemeClr val="bg1"/>
              </a:solidFill>
            </a:endParaRPr>
          </a:p>
        </p:txBody>
      </p:sp>
      <p:sp>
        <p:nvSpPr>
          <p:cNvPr id="16" name="TextBox 15"/>
          <p:cNvSpPr txBox="1"/>
          <p:nvPr/>
        </p:nvSpPr>
        <p:spPr>
          <a:xfrm>
            <a:off x="2514600" y="5802868"/>
            <a:ext cx="6248400" cy="369332"/>
          </a:xfrm>
          <a:prstGeom prst="rect">
            <a:avLst/>
          </a:prstGeom>
          <a:noFill/>
        </p:spPr>
        <p:txBody>
          <a:bodyPr wrap="square" rtlCol="0">
            <a:spAutoFit/>
          </a:bodyPr>
          <a:lstStyle/>
          <a:p>
            <a:r>
              <a:rPr lang="en-CA" b="1" dirty="0" smtClean="0">
                <a:solidFill>
                  <a:schemeClr val="bg1"/>
                </a:solidFill>
              </a:rPr>
              <a:t>Acknowledgement and approval of task completion</a:t>
            </a:r>
            <a:endParaRPr lang="en-CA" b="1" dirty="0">
              <a:solidFill>
                <a:schemeClr val="bg1"/>
              </a:solidFill>
            </a:endParaRPr>
          </a:p>
        </p:txBody>
      </p:sp>
    </p:spTree>
    <p:extLst>
      <p:ext uri="{BB962C8B-B14F-4D97-AF65-F5344CB8AC3E}">
        <p14:creationId xmlns:p14="http://schemas.microsoft.com/office/powerpoint/2010/main" val="1578915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059930"/>
            <a:ext cx="6477000" cy="584775"/>
          </a:xfrm>
          <a:prstGeom prst="rect">
            <a:avLst/>
          </a:prstGeom>
          <a:noFill/>
        </p:spPr>
        <p:txBody>
          <a:bodyPr wrap="square" rtlCol="0">
            <a:spAutoFit/>
          </a:bodyPr>
          <a:lstStyle/>
          <a:p>
            <a:pPr algn="ctr"/>
            <a:r>
              <a:rPr lang="en-CA" sz="3200" dirty="0" smtClean="0">
                <a:solidFill>
                  <a:schemeClr val="bg1"/>
                </a:solidFill>
                <a:latin typeface="Arial Black" panose="020B0A04020102020204" pitchFamily="34" charset="0"/>
              </a:rPr>
              <a:t>Robotic Assurance</a:t>
            </a:r>
            <a:endParaRPr lang="en-CA" sz="3200" dirty="0">
              <a:solidFill>
                <a:schemeClr val="bg1"/>
              </a:solidFill>
              <a:latin typeface="Arial Black" panose="020B0A04020102020204" pitchFamily="34" charset="0"/>
            </a:endParaRPr>
          </a:p>
        </p:txBody>
      </p:sp>
      <p:sp>
        <p:nvSpPr>
          <p:cNvPr id="3" name="TextBox 2"/>
          <p:cNvSpPr txBox="1"/>
          <p:nvPr/>
        </p:nvSpPr>
        <p:spPr>
          <a:xfrm>
            <a:off x="1447800" y="3810000"/>
            <a:ext cx="6629400" cy="584775"/>
          </a:xfrm>
          <a:prstGeom prst="rect">
            <a:avLst/>
          </a:prstGeom>
          <a:noFill/>
        </p:spPr>
        <p:txBody>
          <a:bodyPr wrap="square" rtlCol="0">
            <a:spAutoFit/>
          </a:bodyPr>
          <a:lstStyle/>
          <a:p>
            <a:pPr algn="ctr"/>
            <a:r>
              <a:rPr lang="en-CA" sz="3200" dirty="0" smtClean="0">
                <a:solidFill>
                  <a:schemeClr val="bg1"/>
                </a:solidFill>
                <a:latin typeface="Arial Black" panose="020B0A04020102020204" pitchFamily="34" charset="0"/>
              </a:rPr>
              <a:t>Are We Too Late?</a:t>
            </a:r>
            <a:endParaRPr lang="en-CA"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68688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28600"/>
            <a:ext cx="6248400" cy="707886"/>
          </a:xfrm>
          <a:prstGeom prst="rect">
            <a:avLst/>
          </a:prstGeom>
          <a:noFill/>
        </p:spPr>
        <p:txBody>
          <a:bodyPr wrap="square" rtlCol="0">
            <a:spAutoFit/>
          </a:bodyPr>
          <a:lstStyle/>
          <a:p>
            <a:pPr algn="ctr"/>
            <a:r>
              <a:rPr lang="en-CA" sz="2000" b="1" dirty="0">
                <a:solidFill>
                  <a:schemeClr val="bg1"/>
                </a:solidFill>
                <a:latin typeface="Arial Black" panose="020B0A04020102020204" pitchFamily="34" charset="0"/>
              </a:rPr>
              <a:t>British scientist Kevin Warwick </a:t>
            </a:r>
            <a:endParaRPr lang="en-CA" sz="2000" b="1" dirty="0" smtClean="0">
              <a:solidFill>
                <a:schemeClr val="bg1"/>
              </a:solidFill>
              <a:latin typeface="Arial Black" panose="020B0A04020102020204" pitchFamily="34" charset="0"/>
            </a:endParaRPr>
          </a:p>
          <a:p>
            <a:pPr algn="ctr"/>
            <a:r>
              <a:rPr lang="en-CA" sz="2000" b="1" dirty="0" smtClean="0">
                <a:solidFill>
                  <a:schemeClr val="bg1"/>
                </a:solidFill>
                <a:latin typeface="Arial Black" panose="020B0A04020102020204" pitchFamily="34" charset="0"/>
              </a:rPr>
              <a:t>is </a:t>
            </a:r>
            <a:r>
              <a:rPr lang="en-CA" sz="2000" b="1" dirty="0">
                <a:solidFill>
                  <a:schemeClr val="bg1"/>
                </a:solidFill>
                <a:latin typeface="Arial Black" panose="020B0A04020102020204" pitchFamily="34" charset="0"/>
              </a:rPr>
              <a:t>determined to meld man and machine</a:t>
            </a:r>
            <a:endParaRPr lang="en-CA" sz="2000" dirty="0">
              <a:solidFill>
                <a:schemeClr val="bg1"/>
              </a:solidFill>
              <a:latin typeface="Arial Black" panose="020B0A04020102020204" pitchFamily="34" charset="0"/>
            </a:endParaRPr>
          </a:p>
        </p:txBody>
      </p:sp>
      <p:sp>
        <p:nvSpPr>
          <p:cNvPr id="3" name="TextBox 2"/>
          <p:cNvSpPr txBox="1"/>
          <p:nvPr/>
        </p:nvSpPr>
        <p:spPr>
          <a:xfrm>
            <a:off x="304800" y="914400"/>
            <a:ext cx="8610600" cy="707886"/>
          </a:xfrm>
          <a:prstGeom prst="rect">
            <a:avLst/>
          </a:prstGeom>
          <a:noFill/>
        </p:spPr>
        <p:txBody>
          <a:bodyPr wrap="square" rtlCol="0">
            <a:spAutoFit/>
          </a:bodyPr>
          <a:lstStyle/>
          <a:p>
            <a:r>
              <a:rPr lang="en-CA" sz="2000" b="1" dirty="0">
                <a:solidFill>
                  <a:schemeClr val="bg1"/>
                </a:solidFill>
              </a:rPr>
              <a:t>Twelve years ago, Warwick declared he was on a mission to become the world’s first man-turned-machine</a:t>
            </a:r>
          </a:p>
        </p:txBody>
      </p:sp>
      <p:sp>
        <p:nvSpPr>
          <p:cNvPr id="4" name="TextBox 3"/>
          <p:cNvSpPr txBox="1"/>
          <p:nvPr/>
        </p:nvSpPr>
        <p:spPr>
          <a:xfrm>
            <a:off x="304800" y="1752600"/>
            <a:ext cx="8610600" cy="1015663"/>
          </a:xfrm>
          <a:prstGeom prst="rect">
            <a:avLst/>
          </a:prstGeom>
          <a:noFill/>
        </p:spPr>
        <p:txBody>
          <a:bodyPr wrap="square" rtlCol="0">
            <a:spAutoFit/>
          </a:bodyPr>
          <a:lstStyle/>
          <a:p>
            <a:pPr fontAlgn="base"/>
            <a:r>
              <a:rPr lang="en-CA" sz="2000" b="1" dirty="0">
                <a:solidFill>
                  <a:schemeClr val="bg1"/>
                </a:solidFill>
              </a:rPr>
              <a:t>Surgeons inserted a glass capsule containing several micro- </a:t>
            </a:r>
            <a:r>
              <a:rPr lang="en-CA" sz="2000" b="1" dirty="0" smtClean="0">
                <a:solidFill>
                  <a:schemeClr val="bg1"/>
                </a:solidFill>
              </a:rPr>
              <a:t>processors </a:t>
            </a:r>
            <a:r>
              <a:rPr lang="en-CA" sz="2000" b="1" dirty="0">
                <a:solidFill>
                  <a:schemeClr val="bg1"/>
                </a:solidFill>
              </a:rPr>
              <a:t>into Warwick’s arm, and for the next nine days his presence was recorded by computers throughout the university’s cybernetics department.</a:t>
            </a:r>
          </a:p>
        </p:txBody>
      </p:sp>
      <p:sp>
        <p:nvSpPr>
          <p:cNvPr id="5" name="TextBox 4"/>
          <p:cNvSpPr txBox="1"/>
          <p:nvPr/>
        </p:nvSpPr>
        <p:spPr>
          <a:xfrm>
            <a:off x="304800" y="2895600"/>
            <a:ext cx="8686800" cy="1631216"/>
          </a:xfrm>
          <a:prstGeom prst="rect">
            <a:avLst/>
          </a:prstGeom>
          <a:noFill/>
        </p:spPr>
        <p:txBody>
          <a:bodyPr wrap="square" rtlCol="0">
            <a:spAutoFit/>
          </a:bodyPr>
          <a:lstStyle/>
          <a:p>
            <a:pPr fontAlgn="base"/>
            <a:r>
              <a:rPr lang="en-CA" sz="2000" b="1" dirty="0">
                <a:solidFill>
                  <a:schemeClr val="bg1"/>
                </a:solidFill>
              </a:rPr>
              <a:t>When Kevin was connected to the internet, </a:t>
            </a:r>
            <a:r>
              <a:rPr lang="en-CA" sz="2000" b="1" dirty="0">
                <a:solidFill>
                  <a:srgbClr val="FFFF00"/>
                </a:solidFill>
              </a:rPr>
              <a:t>if you had known the IP address of his nervous system</a:t>
            </a:r>
            <a:r>
              <a:rPr lang="en-CA" sz="2000" b="1" dirty="0">
                <a:solidFill>
                  <a:schemeClr val="bg1"/>
                </a:solidFill>
              </a:rPr>
              <a:t>… But what they did is not tell anybody what they were doing until they had done it. Careful not to get your nervous system spammed or hacked</a:t>
            </a:r>
            <a:r>
              <a:rPr lang="en-CA" sz="2000" b="1" dirty="0" smtClean="0">
                <a:solidFill>
                  <a:schemeClr val="bg1"/>
                </a:solidFill>
              </a:rPr>
              <a:t>! </a:t>
            </a:r>
            <a:r>
              <a:rPr lang="en-CA" sz="2000" b="1" dirty="0">
                <a:solidFill>
                  <a:schemeClr val="bg1"/>
                </a:solidFill>
              </a:rPr>
              <a:t>Output from the sensors fed to his nervous system (fancy thing on his wrist</a:t>
            </a:r>
            <a:r>
              <a:rPr lang="en-CA" sz="2000" b="1" dirty="0" smtClean="0">
                <a:solidFill>
                  <a:schemeClr val="bg1"/>
                </a:solidFill>
              </a:rPr>
              <a:t>)</a:t>
            </a:r>
            <a:endParaRPr lang="en-CA" dirty="0"/>
          </a:p>
        </p:txBody>
      </p:sp>
      <p:sp>
        <p:nvSpPr>
          <p:cNvPr id="8" name="TextBox 7"/>
          <p:cNvSpPr txBox="1"/>
          <p:nvPr/>
        </p:nvSpPr>
        <p:spPr>
          <a:xfrm>
            <a:off x="304800" y="4603492"/>
            <a:ext cx="8610600" cy="1015663"/>
          </a:xfrm>
          <a:prstGeom prst="rect">
            <a:avLst/>
          </a:prstGeom>
          <a:noFill/>
        </p:spPr>
        <p:txBody>
          <a:bodyPr wrap="square" rtlCol="0">
            <a:spAutoFit/>
          </a:bodyPr>
          <a:lstStyle/>
          <a:p>
            <a:pPr fontAlgn="base"/>
            <a:r>
              <a:rPr lang="en-CA" sz="2000" b="1" dirty="0">
                <a:solidFill>
                  <a:schemeClr val="bg1"/>
                </a:solidFill>
              </a:rPr>
              <a:t>When an object came closer, his brain received </a:t>
            </a:r>
            <a:r>
              <a:rPr lang="en-CA" sz="2000" b="1" dirty="0" smtClean="0">
                <a:solidFill>
                  <a:schemeClr val="bg1"/>
                </a:solidFill>
              </a:rPr>
              <a:t>an </a:t>
            </a:r>
            <a:r>
              <a:rPr lang="en-CA" sz="2000" b="1" dirty="0">
                <a:solidFill>
                  <a:schemeClr val="bg1"/>
                </a:solidFill>
              </a:rPr>
              <a:t>increased frequency of ultrasounds (?). So basically </a:t>
            </a:r>
            <a:r>
              <a:rPr lang="en-CA" sz="2000" b="1" dirty="0">
                <a:solidFill>
                  <a:srgbClr val="FFFF00"/>
                </a:solidFill>
              </a:rPr>
              <a:t>with a blindfold on, Kevin was able to move around and detect objects pretty accurately. Not what they were, but where they were</a:t>
            </a:r>
            <a:r>
              <a:rPr lang="en-CA" sz="2000" b="1" dirty="0" smtClean="0">
                <a:solidFill>
                  <a:srgbClr val="FFFF00"/>
                </a:solidFill>
              </a:rPr>
              <a:t>.</a:t>
            </a:r>
          </a:p>
        </p:txBody>
      </p:sp>
      <p:sp>
        <p:nvSpPr>
          <p:cNvPr id="9" name="TextBox 8"/>
          <p:cNvSpPr txBox="1"/>
          <p:nvPr/>
        </p:nvSpPr>
        <p:spPr>
          <a:xfrm>
            <a:off x="304800" y="5692914"/>
            <a:ext cx="8686800" cy="707886"/>
          </a:xfrm>
          <a:prstGeom prst="rect">
            <a:avLst/>
          </a:prstGeom>
          <a:noFill/>
        </p:spPr>
        <p:txBody>
          <a:bodyPr wrap="square" rtlCol="0">
            <a:spAutoFit/>
          </a:bodyPr>
          <a:lstStyle/>
          <a:p>
            <a:r>
              <a:rPr lang="en-CA" sz="2000" b="1" dirty="0">
                <a:solidFill>
                  <a:srgbClr val="FFFF00"/>
                </a:solidFill>
              </a:rPr>
              <a:t>“It felt like something was coming close to me.” </a:t>
            </a:r>
            <a:r>
              <a:rPr lang="en-CA" sz="2000" b="1" dirty="0">
                <a:solidFill>
                  <a:schemeClr val="bg1"/>
                </a:solidFill>
              </a:rPr>
              <a:t>Extended the sensory range. Like “what does it feel like to see something</a:t>
            </a:r>
            <a:r>
              <a:rPr lang="en-CA" sz="2000" b="1" dirty="0" smtClean="0">
                <a:solidFill>
                  <a:schemeClr val="bg1"/>
                </a:solidFill>
              </a:rPr>
              <a:t>”</a:t>
            </a:r>
            <a:endParaRPr lang="en-CA" sz="2000" dirty="0"/>
          </a:p>
        </p:txBody>
      </p:sp>
    </p:spTree>
    <p:extLst>
      <p:ext uri="{BB962C8B-B14F-4D97-AF65-F5344CB8AC3E}">
        <p14:creationId xmlns:p14="http://schemas.microsoft.com/office/powerpoint/2010/main" val="344685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760303"/>
            <a:ext cx="8961120" cy="1400383"/>
          </a:xfrm>
          <a:prstGeom prst="rect">
            <a:avLst/>
          </a:prstGeom>
          <a:noFill/>
        </p:spPr>
        <p:txBody>
          <a:bodyPr wrap="square" rtlCol="0">
            <a:spAutoFit/>
          </a:bodyPr>
          <a:lstStyle/>
          <a:p>
            <a:r>
              <a:rPr lang="en-CA" sz="2200" b="1" dirty="0">
                <a:solidFill>
                  <a:srgbClr val="FFFF00"/>
                </a:solidFill>
              </a:rPr>
              <a:t>Rat brain robot</a:t>
            </a:r>
          </a:p>
          <a:p>
            <a:endParaRPr lang="en-CA" sz="500" b="1" dirty="0" smtClean="0">
              <a:solidFill>
                <a:schemeClr val="bg1"/>
              </a:solidFill>
            </a:endParaRPr>
          </a:p>
          <a:p>
            <a:r>
              <a:rPr lang="en-CA" sz="1900" b="1" dirty="0" smtClean="0">
                <a:solidFill>
                  <a:schemeClr val="bg1"/>
                </a:solidFill>
              </a:rPr>
              <a:t>Prof </a:t>
            </a:r>
            <a:r>
              <a:rPr lang="en-CA" sz="1900" b="1" dirty="0">
                <a:solidFill>
                  <a:schemeClr val="bg1"/>
                </a:solidFill>
              </a:rPr>
              <a:t>Warwick’s research created the ‘rat brain robot’ with a biological brain. He cultured brain cells directly on to a recording surface and then re-embodied the ‘brain’ within a robotic body. The robot made decisions based on information coming in</a:t>
            </a:r>
            <a:r>
              <a:rPr lang="en-CA" sz="1900" b="1" dirty="0" smtClean="0">
                <a:solidFill>
                  <a:schemeClr val="bg1"/>
                </a:solidFill>
              </a:rPr>
              <a:t>. </a:t>
            </a:r>
            <a:endParaRPr lang="en-CA" sz="1900" b="1" dirty="0"/>
          </a:p>
        </p:txBody>
      </p:sp>
      <p:sp>
        <p:nvSpPr>
          <p:cNvPr id="10" name="TextBox 9"/>
          <p:cNvSpPr txBox="1"/>
          <p:nvPr/>
        </p:nvSpPr>
        <p:spPr>
          <a:xfrm>
            <a:off x="297180" y="3370227"/>
            <a:ext cx="4061460" cy="2723823"/>
          </a:xfrm>
          <a:prstGeom prst="rect">
            <a:avLst/>
          </a:prstGeom>
          <a:noFill/>
        </p:spPr>
        <p:txBody>
          <a:bodyPr wrap="square" rtlCol="0">
            <a:spAutoFit/>
          </a:bodyPr>
          <a:lstStyle/>
          <a:p>
            <a:r>
              <a:rPr lang="en-CA" sz="1900" b="1" dirty="0" smtClean="0">
                <a:solidFill>
                  <a:schemeClr val="bg1"/>
                </a:solidFill>
              </a:rPr>
              <a:t>Two </a:t>
            </a:r>
            <a:r>
              <a:rPr lang="en-CA" sz="1900" b="1" dirty="0">
                <a:solidFill>
                  <a:schemeClr val="bg1"/>
                </a:solidFill>
              </a:rPr>
              <a:t>to three months on the robot had learned from its mistakes. </a:t>
            </a:r>
            <a:r>
              <a:rPr lang="en-CA" sz="1900" b="1" dirty="0">
                <a:solidFill>
                  <a:srgbClr val="FFFF00"/>
                </a:solidFill>
              </a:rPr>
              <a:t>Film of a two month-old robot showed that it had perfected the art of not bumping into the wall.</a:t>
            </a:r>
            <a:r>
              <a:rPr lang="en-CA" sz="1900" b="1" dirty="0">
                <a:solidFill>
                  <a:schemeClr val="bg1"/>
                </a:solidFill>
              </a:rPr>
              <a:t> Under the microscope </a:t>
            </a:r>
            <a:r>
              <a:rPr lang="en-CA" sz="1900" b="1" dirty="0">
                <a:solidFill>
                  <a:srgbClr val="FFFF00"/>
                </a:solidFill>
              </a:rPr>
              <a:t>scientists could see how the neural connections developed</a:t>
            </a:r>
            <a:r>
              <a:rPr lang="en-CA" sz="1900" b="1" dirty="0">
                <a:solidFill>
                  <a:schemeClr val="bg1"/>
                </a:solidFill>
              </a:rPr>
              <a:t>. The rat brain robot has a purely biological brain, with no computer involved</a:t>
            </a:r>
            <a:r>
              <a:rPr lang="en-CA" sz="1900" dirty="0">
                <a:solidFill>
                  <a:schemeClr val="bg1"/>
                </a:solidFill>
              </a:rPr>
              <a:t>.</a:t>
            </a:r>
          </a:p>
        </p:txBody>
      </p:sp>
      <p:sp>
        <p:nvSpPr>
          <p:cNvPr id="11" name="TextBox 10"/>
          <p:cNvSpPr txBox="1"/>
          <p:nvPr/>
        </p:nvSpPr>
        <p:spPr>
          <a:xfrm>
            <a:off x="4922520" y="3370227"/>
            <a:ext cx="3886200" cy="2723823"/>
          </a:xfrm>
          <a:prstGeom prst="rect">
            <a:avLst/>
          </a:prstGeom>
          <a:noFill/>
        </p:spPr>
        <p:txBody>
          <a:bodyPr wrap="square" rtlCol="0">
            <a:spAutoFit/>
          </a:bodyPr>
          <a:lstStyle/>
          <a:p>
            <a:r>
              <a:rPr lang="en-CA" sz="1900" b="1" dirty="0">
                <a:solidFill>
                  <a:schemeClr val="bg1"/>
                </a:solidFill>
              </a:rPr>
              <a:t>At the moment, says Prof Warwick, the </a:t>
            </a:r>
            <a:r>
              <a:rPr lang="en-CA" sz="1900" b="1" dirty="0">
                <a:solidFill>
                  <a:srgbClr val="FFFF00"/>
                </a:solidFill>
              </a:rPr>
              <a:t>best neuron-brain robots we can build have, with tens of thousands of brain cells, the intelligence of a bee or a wasp.</a:t>
            </a:r>
            <a:r>
              <a:rPr lang="en-CA" sz="1900" b="1" dirty="0">
                <a:solidFill>
                  <a:schemeClr val="bg1"/>
                </a:solidFill>
              </a:rPr>
              <a:t> This is still nowhere near the 100 billion neurons present in a human brain, although researchers are now using human neurons in robots.</a:t>
            </a:r>
          </a:p>
        </p:txBody>
      </p:sp>
      <p:sp>
        <p:nvSpPr>
          <p:cNvPr id="12" name="TextBox 11"/>
          <p:cNvSpPr txBox="1"/>
          <p:nvPr/>
        </p:nvSpPr>
        <p:spPr>
          <a:xfrm>
            <a:off x="182880" y="2307104"/>
            <a:ext cx="8580120" cy="969496"/>
          </a:xfrm>
          <a:prstGeom prst="rect">
            <a:avLst/>
          </a:prstGeom>
          <a:noFill/>
        </p:spPr>
        <p:txBody>
          <a:bodyPr wrap="square" rtlCol="0">
            <a:spAutoFit/>
          </a:bodyPr>
          <a:lstStyle/>
          <a:p>
            <a:r>
              <a:rPr lang="en-CA" sz="1900" b="1" dirty="0" smtClean="0">
                <a:solidFill>
                  <a:srgbClr val="FFFF00"/>
                </a:solidFill>
              </a:rPr>
              <a:t>A baby robot at two hours old clearly hadn’t yet learned what its function is.</a:t>
            </a:r>
            <a:r>
              <a:rPr lang="en-CA" sz="1900" b="1" dirty="0" smtClean="0">
                <a:solidFill>
                  <a:schemeClr val="bg1"/>
                </a:solidFill>
              </a:rPr>
              <a:t> It was supposed to be able to detect a wall and change direction to avoid hitting it, but at such a young age it made lots of mistakes</a:t>
            </a:r>
            <a:r>
              <a:rPr lang="en-CA" dirty="0" smtClean="0">
                <a:solidFill>
                  <a:schemeClr val="bg1"/>
                </a:solidFill>
              </a:rPr>
              <a:t>. </a:t>
            </a:r>
            <a:endParaRPr lang="en-CA" dirty="0"/>
          </a:p>
        </p:txBody>
      </p:sp>
    </p:spTree>
    <p:extLst>
      <p:ext uri="{BB962C8B-B14F-4D97-AF65-F5344CB8AC3E}">
        <p14:creationId xmlns:p14="http://schemas.microsoft.com/office/powerpoint/2010/main" val="376905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7924800" cy="1723549"/>
          </a:xfrm>
          <a:prstGeom prst="rect">
            <a:avLst/>
          </a:prstGeom>
          <a:noFill/>
        </p:spPr>
        <p:txBody>
          <a:bodyPr wrap="square" rtlCol="0">
            <a:spAutoFit/>
          </a:bodyPr>
          <a:lstStyle/>
          <a:p>
            <a:r>
              <a:rPr lang="en-CA" sz="2000" b="1" dirty="0">
                <a:solidFill>
                  <a:schemeClr val="bg1"/>
                </a:solidFill>
              </a:rPr>
              <a:t>Prof Warwick is no stranger to using himself as a guinea pig for his research. One experiment, which previously had only been tested on chickens, involved him undergoing a </a:t>
            </a:r>
            <a:r>
              <a:rPr lang="en-CA" sz="2200" b="1" dirty="0">
                <a:solidFill>
                  <a:srgbClr val="FFFF00"/>
                </a:solidFill>
              </a:rPr>
              <a:t>two hour operation by a neurosurgeon to implant a ‘brain gate’ system in him, linking his nervous system with a computer. </a:t>
            </a:r>
          </a:p>
        </p:txBody>
      </p:sp>
      <p:sp>
        <p:nvSpPr>
          <p:cNvPr id="3" name="TextBox 2"/>
          <p:cNvSpPr txBox="1"/>
          <p:nvPr/>
        </p:nvSpPr>
        <p:spPr>
          <a:xfrm>
            <a:off x="548640" y="4343400"/>
            <a:ext cx="3794760" cy="1384995"/>
          </a:xfrm>
          <a:prstGeom prst="rect">
            <a:avLst/>
          </a:prstGeom>
          <a:noFill/>
        </p:spPr>
        <p:txBody>
          <a:bodyPr wrap="square" rtlCol="0">
            <a:spAutoFit/>
          </a:bodyPr>
          <a:lstStyle/>
          <a:p>
            <a:r>
              <a:rPr lang="en-CA" sz="2200" b="1" dirty="0" smtClean="0">
                <a:solidFill>
                  <a:srgbClr val="FFFF00"/>
                </a:solidFill>
              </a:rPr>
              <a:t>His wife also had a connector implanted</a:t>
            </a:r>
            <a:r>
              <a:rPr lang="en-CA" sz="2000" b="1" dirty="0" smtClean="0">
                <a:solidFill>
                  <a:schemeClr val="bg1"/>
                </a:solidFill>
              </a:rPr>
              <a:t>. Every time she moved Prof Warwick’s brain received a signal. </a:t>
            </a:r>
            <a:endParaRPr lang="en-CA" sz="2000" b="1" dirty="0">
              <a:solidFill>
                <a:schemeClr val="bg1"/>
              </a:solidFill>
            </a:endParaRPr>
          </a:p>
        </p:txBody>
      </p:sp>
      <p:pic>
        <p:nvPicPr>
          <p:cNvPr id="5" name="Picture 4" descr="Kevin Warwick"/>
          <p:cNvPicPr/>
          <p:nvPr/>
        </p:nvPicPr>
        <p:blipFill>
          <a:blip r:embed="rId2">
            <a:extLst>
              <a:ext uri="{28A0092B-C50C-407E-A947-70E740481C1C}">
                <a14:useLocalDpi xmlns:a14="http://schemas.microsoft.com/office/drawing/2010/main" val="0"/>
              </a:ext>
            </a:extLst>
          </a:blip>
          <a:srcRect/>
          <a:stretch>
            <a:fillRect/>
          </a:stretch>
        </p:blipFill>
        <p:spPr bwMode="auto">
          <a:xfrm>
            <a:off x="4465320" y="4191000"/>
            <a:ext cx="1859280" cy="1382435"/>
          </a:xfrm>
          <a:prstGeom prst="rect">
            <a:avLst/>
          </a:prstGeom>
          <a:noFill/>
          <a:ln>
            <a:noFill/>
          </a:ln>
        </p:spPr>
      </p:pic>
      <p:sp>
        <p:nvSpPr>
          <p:cNvPr id="6" name="TextBox 5"/>
          <p:cNvSpPr txBox="1"/>
          <p:nvPr/>
        </p:nvSpPr>
        <p:spPr>
          <a:xfrm>
            <a:off x="563880" y="5867400"/>
            <a:ext cx="8580120" cy="400110"/>
          </a:xfrm>
          <a:prstGeom prst="rect">
            <a:avLst/>
          </a:prstGeom>
          <a:noFill/>
        </p:spPr>
        <p:txBody>
          <a:bodyPr wrap="square" rtlCol="0">
            <a:spAutoFit/>
          </a:bodyPr>
          <a:lstStyle/>
          <a:p>
            <a:r>
              <a:rPr lang="en-CA" sz="2000" b="1" dirty="0">
                <a:solidFill>
                  <a:schemeClr val="bg1"/>
                </a:solidFill>
              </a:rPr>
              <a:t>It was the </a:t>
            </a:r>
            <a:r>
              <a:rPr lang="en-CA" sz="2000" b="1" dirty="0">
                <a:solidFill>
                  <a:srgbClr val="FFFF00"/>
                </a:solidFill>
              </a:rPr>
              <a:t>first time people had electronically communicated by thought alone</a:t>
            </a:r>
            <a:r>
              <a:rPr lang="en-CA" sz="1600" b="1" dirty="0" smtClean="0">
                <a:solidFill>
                  <a:schemeClr val="bg1"/>
                </a:solidFill>
              </a:rPr>
              <a:t>.   </a:t>
            </a:r>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180165"/>
            <a:ext cx="1600665" cy="1382435"/>
          </a:xfrm>
          <a:prstGeom prst="rect">
            <a:avLst/>
          </a:prstGeom>
        </p:spPr>
      </p:pic>
      <p:sp>
        <p:nvSpPr>
          <p:cNvPr id="8" name="TextBox 7"/>
          <p:cNvSpPr txBox="1"/>
          <p:nvPr/>
        </p:nvSpPr>
        <p:spPr>
          <a:xfrm>
            <a:off x="518160" y="2592229"/>
            <a:ext cx="8366760" cy="1692771"/>
          </a:xfrm>
          <a:prstGeom prst="rect">
            <a:avLst/>
          </a:prstGeom>
          <a:noFill/>
        </p:spPr>
        <p:txBody>
          <a:bodyPr wrap="square" rtlCol="0">
            <a:spAutoFit/>
          </a:bodyPr>
          <a:lstStyle/>
          <a:p>
            <a:r>
              <a:rPr lang="en-CA" sz="2000" b="1" dirty="0">
                <a:solidFill>
                  <a:schemeClr val="bg1"/>
                </a:solidFill>
              </a:rPr>
              <a:t>The implant in his arm had wires running to a connector. A computer monitored the signals between his brain and arm. Prof Warwick’s brain learned to recognise the system of pulses emitted during the three months of the experiment</a:t>
            </a:r>
            <a:r>
              <a:rPr lang="en-CA" b="1" dirty="0">
                <a:solidFill>
                  <a:schemeClr val="bg1"/>
                </a:solidFill>
              </a:rPr>
              <a:t>. </a:t>
            </a:r>
            <a:r>
              <a:rPr lang="en-CA" sz="2200" b="1" dirty="0">
                <a:solidFill>
                  <a:srgbClr val="FFFF00"/>
                </a:solidFill>
              </a:rPr>
              <a:t>He was able to turn on lights and control a wheelchair via the implant.  </a:t>
            </a:r>
            <a:endParaRPr lang="en-CA" sz="2200" dirty="0"/>
          </a:p>
        </p:txBody>
      </p:sp>
    </p:spTree>
    <p:extLst>
      <p:ext uri="{BB962C8B-B14F-4D97-AF65-F5344CB8AC3E}">
        <p14:creationId xmlns:p14="http://schemas.microsoft.com/office/powerpoint/2010/main" val="334132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9608" y="185112"/>
            <a:ext cx="3124200" cy="461665"/>
          </a:xfrm>
          <a:prstGeom prst="rect">
            <a:avLst/>
          </a:prstGeom>
          <a:noFill/>
        </p:spPr>
        <p:txBody>
          <a:bodyPr wrap="square" rtlCol="0">
            <a:spAutoFit/>
          </a:bodyPr>
          <a:lstStyle/>
          <a:p>
            <a:r>
              <a:rPr lang="en-CA" sz="2400" dirty="0" smtClean="0">
                <a:solidFill>
                  <a:srgbClr val="FFFF00"/>
                </a:solidFill>
                <a:latin typeface="Arial Black" pitchFamily="34" charset="0"/>
              </a:rPr>
              <a:t>Technology</a:t>
            </a:r>
            <a:endParaRPr lang="en-CA" sz="2400" dirty="0">
              <a:solidFill>
                <a:srgbClr val="FFFF00"/>
              </a:solidFill>
              <a:latin typeface="Arial Black" pitchFamily="34" charset="0"/>
            </a:endParaRPr>
          </a:p>
        </p:txBody>
      </p:sp>
      <p:sp>
        <p:nvSpPr>
          <p:cNvPr id="3" name="TextBox 2"/>
          <p:cNvSpPr txBox="1"/>
          <p:nvPr/>
        </p:nvSpPr>
        <p:spPr>
          <a:xfrm>
            <a:off x="2532035" y="815340"/>
            <a:ext cx="5562600" cy="381000"/>
          </a:xfrm>
          <a:prstGeom prst="rect">
            <a:avLst/>
          </a:prstGeom>
          <a:noFill/>
        </p:spPr>
        <p:txBody>
          <a:bodyPr wrap="square" rtlCol="0">
            <a:spAutoFit/>
          </a:bodyPr>
          <a:lstStyle/>
          <a:p>
            <a:r>
              <a:rPr lang="en-CA" dirty="0" smtClean="0">
                <a:solidFill>
                  <a:srgbClr val="FFFF00"/>
                </a:solidFill>
                <a:latin typeface="Arial Black" pitchFamily="34" charset="0"/>
              </a:rPr>
              <a:t>There are Good News Stories</a:t>
            </a:r>
            <a:endParaRPr lang="en-CA" dirty="0">
              <a:solidFill>
                <a:srgbClr val="FFFF00"/>
              </a:solidFill>
              <a:latin typeface="Arial Black" pitchFamily="34" charset="0"/>
            </a:endParaRPr>
          </a:p>
        </p:txBody>
      </p:sp>
      <p:sp>
        <p:nvSpPr>
          <p:cNvPr id="8" name="TextBox 7"/>
          <p:cNvSpPr txBox="1"/>
          <p:nvPr/>
        </p:nvSpPr>
        <p:spPr>
          <a:xfrm>
            <a:off x="4267200" y="5401508"/>
            <a:ext cx="2438400" cy="338554"/>
          </a:xfrm>
          <a:prstGeom prst="rect">
            <a:avLst/>
          </a:prstGeom>
          <a:noFill/>
        </p:spPr>
        <p:txBody>
          <a:bodyPr wrap="square" rtlCol="0">
            <a:spAutoFit/>
          </a:bodyPr>
          <a:lstStyle/>
          <a:p>
            <a:r>
              <a:rPr lang="en-CA" sz="1600" dirty="0" smtClean="0">
                <a:solidFill>
                  <a:schemeClr val="bg1"/>
                </a:solidFill>
              </a:rPr>
              <a:t>Robotic Mind Control </a:t>
            </a:r>
            <a:endParaRPr lang="en-CA" sz="1600" dirty="0">
              <a:solidFill>
                <a:schemeClr val="bg1"/>
              </a:solidFill>
            </a:endParaRPr>
          </a:p>
        </p:txBody>
      </p:sp>
      <p:grpSp>
        <p:nvGrpSpPr>
          <p:cNvPr id="10" name="Group 9"/>
          <p:cNvGrpSpPr/>
          <p:nvPr/>
        </p:nvGrpSpPr>
        <p:grpSpPr>
          <a:xfrm>
            <a:off x="1275871" y="1447800"/>
            <a:ext cx="6400800" cy="3886200"/>
            <a:chOff x="3310854" y="2133600"/>
            <a:chExt cx="4860472" cy="2286000"/>
          </a:xfrm>
        </p:grpSpPr>
        <p:sp>
          <p:nvSpPr>
            <p:cNvPr id="9" name="Rounded Rectangle 8"/>
            <p:cNvSpPr/>
            <p:nvPr/>
          </p:nvSpPr>
          <p:spPr>
            <a:xfrm>
              <a:off x="3310854" y="2133600"/>
              <a:ext cx="4860472" cy="2286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314" name="Picture 2" descr="C:\Users\Owner\Desktop\_ROBERT\My Documents\_data\CICA-Environment Scan\2013-07-10-UW\Tech\2013-IBM Brain-Q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887" y="2286000"/>
              <a:ext cx="4767313" cy="190579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Oval 3"/>
          <p:cNvSpPr/>
          <p:nvPr/>
        </p:nvSpPr>
        <p:spPr>
          <a:xfrm>
            <a:off x="4191000" y="2133600"/>
            <a:ext cx="3657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75" y="2133600"/>
            <a:ext cx="3466028" cy="34660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303" y="3445590"/>
            <a:ext cx="4352925" cy="2895600"/>
          </a:xfrm>
          <a:prstGeom prst="rect">
            <a:avLst/>
          </a:prstGeom>
        </p:spPr>
      </p:pic>
    </p:spTree>
    <p:extLst>
      <p:ext uri="{BB962C8B-B14F-4D97-AF65-F5344CB8AC3E}">
        <p14:creationId xmlns:p14="http://schemas.microsoft.com/office/powerpoint/2010/main" val="7437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514600"/>
            <a:ext cx="7543800" cy="1631216"/>
          </a:xfrm>
          <a:prstGeom prst="rect">
            <a:avLst/>
          </a:prstGeom>
          <a:noFill/>
        </p:spPr>
        <p:txBody>
          <a:bodyPr wrap="square" rtlCol="0">
            <a:spAutoFit/>
          </a:bodyPr>
          <a:lstStyle/>
          <a:p>
            <a:pPr algn="ctr"/>
            <a:r>
              <a:rPr lang="en-CA" sz="2000" dirty="0" smtClean="0">
                <a:solidFill>
                  <a:schemeClr val="bg1"/>
                </a:solidFill>
                <a:latin typeface="Arial Black" panose="020B0A04020102020204" pitchFamily="34" charset="0"/>
              </a:rPr>
              <a:t>For </a:t>
            </a:r>
            <a:r>
              <a:rPr lang="en-CA" sz="2000" dirty="0">
                <a:solidFill>
                  <a:schemeClr val="bg1"/>
                </a:solidFill>
                <a:latin typeface="Arial Black" panose="020B0A04020102020204" pitchFamily="34" charset="0"/>
              </a:rPr>
              <a:t>example, concepts of ethical behaviour, different outcomes from performing the same task (depending on the mood, level of concentration, distractions, etc. and the robot’s environment), legally, is the robot now a person, and so forth</a:t>
            </a:r>
          </a:p>
        </p:txBody>
      </p:sp>
      <p:sp>
        <p:nvSpPr>
          <p:cNvPr id="3" name="TextBox 2"/>
          <p:cNvSpPr txBox="1"/>
          <p:nvPr/>
        </p:nvSpPr>
        <p:spPr>
          <a:xfrm>
            <a:off x="762000" y="4876800"/>
            <a:ext cx="7543800" cy="707886"/>
          </a:xfrm>
          <a:prstGeom prst="rect">
            <a:avLst/>
          </a:prstGeom>
          <a:noFill/>
        </p:spPr>
        <p:txBody>
          <a:bodyPr wrap="square" rtlCol="0">
            <a:spAutoFit/>
          </a:bodyPr>
          <a:lstStyle/>
          <a:p>
            <a:pPr algn="ctr"/>
            <a:r>
              <a:rPr lang="en-CA" sz="2000" dirty="0" smtClean="0">
                <a:solidFill>
                  <a:schemeClr val="bg1"/>
                </a:solidFill>
                <a:latin typeface="Arial Black" panose="020B0A04020102020204" pitchFamily="34" charset="0"/>
              </a:rPr>
              <a:t>If we consider that, how do we apply robotic laws, standards and best practices</a:t>
            </a:r>
            <a:endParaRPr lang="en-CA" sz="2000" dirty="0">
              <a:solidFill>
                <a:schemeClr val="bg1"/>
              </a:solidFill>
              <a:latin typeface="Arial Black" panose="020B0A04020102020204" pitchFamily="34" charset="0"/>
            </a:endParaRPr>
          </a:p>
        </p:txBody>
      </p:sp>
      <p:sp>
        <p:nvSpPr>
          <p:cNvPr id="4" name="TextBox 3"/>
          <p:cNvSpPr txBox="1"/>
          <p:nvPr/>
        </p:nvSpPr>
        <p:spPr>
          <a:xfrm>
            <a:off x="609600" y="1396661"/>
            <a:ext cx="7848600" cy="769441"/>
          </a:xfrm>
          <a:prstGeom prst="rect">
            <a:avLst/>
          </a:prstGeom>
          <a:noFill/>
        </p:spPr>
        <p:txBody>
          <a:bodyPr wrap="square" rtlCol="0">
            <a:spAutoFit/>
          </a:bodyPr>
          <a:lstStyle/>
          <a:p>
            <a:pPr algn="ctr"/>
            <a:r>
              <a:rPr lang="en-CA" sz="2000" dirty="0" smtClean="0">
                <a:solidFill>
                  <a:schemeClr val="bg1"/>
                </a:solidFill>
                <a:latin typeface="Arial Black" panose="020B0A04020102020204" pitchFamily="34" charset="0"/>
              </a:rPr>
              <a:t>When one starts into some form of human-like robotics the </a:t>
            </a:r>
            <a:r>
              <a:rPr lang="en-CA" sz="2400" dirty="0" smtClean="0">
                <a:solidFill>
                  <a:schemeClr val="bg1"/>
                </a:solidFill>
                <a:latin typeface="Arial Black" panose="020B0A04020102020204" pitchFamily="34" charset="0"/>
              </a:rPr>
              <a:t>dynamics are considerably</a:t>
            </a:r>
            <a:r>
              <a:rPr lang="en-CA" sz="2000" dirty="0" smtClean="0">
                <a:solidFill>
                  <a:schemeClr val="bg1"/>
                </a:solidFill>
                <a:latin typeface="Arial Black" panose="020B0A04020102020204" pitchFamily="34" charset="0"/>
              </a:rPr>
              <a:t> changed</a:t>
            </a:r>
            <a:endParaRPr lang="en-CA" sz="2000" dirty="0"/>
          </a:p>
        </p:txBody>
      </p:sp>
    </p:spTree>
    <p:extLst>
      <p:ext uri="{BB962C8B-B14F-4D97-AF65-F5344CB8AC3E}">
        <p14:creationId xmlns:p14="http://schemas.microsoft.com/office/powerpoint/2010/main" val="269395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729646"/>
            <a:ext cx="4419600" cy="369332"/>
          </a:xfrm>
          <a:prstGeom prst="rect">
            <a:avLst/>
          </a:prstGeom>
          <a:noFill/>
        </p:spPr>
        <p:txBody>
          <a:bodyPr wrap="square" rtlCol="0">
            <a:spAutoFit/>
          </a:bodyPr>
          <a:lstStyle/>
          <a:p>
            <a:r>
              <a:rPr lang="en-CA" dirty="0" smtClean="0">
                <a:solidFill>
                  <a:schemeClr val="bg1"/>
                </a:solidFill>
                <a:latin typeface="Arial Black" panose="020B0A04020102020204" pitchFamily="34" charset="0"/>
              </a:rPr>
              <a:t>Amplifying Human Productivity</a:t>
            </a:r>
            <a:endParaRPr lang="en-CA" dirty="0">
              <a:solidFill>
                <a:schemeClr val="bg1"/>
              </a:solidFill>
              <a:latin typeface="Arial Black" panose="020B0A04020102020204" pitchFamily="34" charset="0"/>
            </a:endParaRPr>
          </a:p>
        </p:txBody>
      </p:sp>
      <p:grpSp>
        <p:nvGrpSpPr>
          <p:cNvPr id="14" name="Group 13"/>
          <p:cNvGrpSpPr/>
          <p:nvPr/>
        </p:nvGrpSpPr>
        <p:grpSpPr>
          <a:xfrm>
            <a:off x="609600" y="2583187"/>
            <a:ext cx="1905000" cy="2909054"/>
            <a:chOff x="609600" y="2583187"/>
            <a:chExt cx="1905000" cy="2909054"/>
          </a:xfrm>
        </p:grpSpPr>
        <p:sp>
          <p:nvSpPr>
            <p:cNvPr id="3" name="TextBox 2"/>
            <p:cNvSpPr txBox="1"/>
            <p:nvPr/>
          </p:nvSpPr>
          <p:spPr>
            <a:xfrm>
              <a:off x="609600" y="4845910"/>
              <a:ext cx="1905000" cy="646331"/>
            </a:xfrm>
            <a:prstGeom prst="rect">
              <a:avLst/>
            </a:prstGeom>
            <a:noFill/>
          </p:spPr>
          <p:txBody>
            <a:bodyPr wrap="square" rtlCol="0">
              <a:spAutoFit/>
            </a:bodyPr>
            <a:lstStyle/>
            <a:p>
              <a:pPr algn="ctr"/>
              <a:r>
                <a:rPr lang="en-CA" dirty="0" smtClean="0">
                  <a:solidFill>
                    <a:schemeClr val="bg1"/>
                  </a:solidFill>
                  <a:latin typeface="Arial Black" panose="020B0A04020102020204" pitchFamily="34" charset="0"/>
                </a:rPr>
                <a:t>Automated Processes</a:t>
              </a:r>
              <a:endParaRPr lang="en-CA" dirty="0">
                <a:solidFill>
                  <a:schemeClr val="bg1"/>
                </a:solidFill>
                <a:latin typeface="Arial Black" panose="020B0A040201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9" y="2583187"/>
              <a:ext cx="1508482" cy="2262723"/>
            </a:xfrm>
            <a:prstGeom prst="rect">
              <a:avLst/>
            </a:prstGeom>
          </p:spPr>
        </p:pic>
      </p:grpSp>
      <p:grpSp>
        <p:nvGrpSpPr>
          <p:cNvPr id="11" name="Group 10"/>
          <p:cNvGrpSpPr/>
          <p:nvPr/>
        </p:nvGrpSpPr>
        <p:grpSpPr>
          <a:xfrm>
            <a:off x="2898828" y="1328737"/>
            <a:ext cx="3124200" cy="2128761"/>
            <a:chOff x="2898828" y="1328737"/>
            <a:chExt cx="3124200" cy="2128761"/>
          </a:xfrm>
        </p:grpSpPr>
        <p:sp>
          <p:nvSpPr>
            <p:cNvPr id="4" name="TextBox 3"/>
            <p:cNvSpPr txBox="1"/>
            <p:nvPr/>
          </p:nvSpPr>
          <p:spPr>
            <a:xfrm>
              <a:off x="2898828" y="2811167"/>
              <a:ext cx="3124200" cy="646331"/>
            </a:xfrm>
            <a:prstGeom prst="rect">
              <a:avLst/>
            </a:prstGeom>
            <a:noFill/>
          </p:spPr>
          <p:txBody>
            <a:bodyPr wrap="square" rtlCol="0">
              <a:spAutoFit/>
            </a:bodyPr>
            <a:lstStyle/>
            <a:p>
              <a:pPr algn="ctr"/>
              <a:r>
                <a:rPr lang="en-CA" dirty="0" smtClean="0">
                  <a:solidFill>
                    <a:schemeClr val="bg1"/>
                  </a:solidFill>
                  <a:latin typeface="Arial Black" panose="020B0A04020102020204" pitchFamily="34" charset="0"/>
                </a:rPr>
                <a:t>Computer Controlled Processes</a:t>
              </a:r>
              <a:endParaRPr lang="en-CA" dirty="0">
                <a:solidFill>
                  <a:schemeClr val="bg1"/>
                </a:solidFill>
                <a:latin typeface="Arial Black" panose="020B0A04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20" y="1328737"/>
              <a:ext cx="2590800" cy="1457325"/>
            </a:xfrm>
            <a:prstGeom prst="rect">
              <a:avLst/>
            </a:prstGeom>
          </p:spPr>
        </p:pic>
      </p:grpSp>
      <p:grpSp>
        <p:nvGrpSpPr>
          <p:cNvPr id="13" name="Group 12"/>
          <p:cNvGrpSpPr/>
          <p:nvPr/>
        </p:nvGrpSpPr>
        <p:grpSpPr>
          <a:xfrm>
            <a:off x="2781300" y="3714548"/>
            <a:ext cx="3467100" cy="2695192"/>
            <a:chOff x="2781300" y="3714548"/>
            <a:chExt cx="3467100" cy="2695192"/>
          </a:xfrm>
        </p:grpSpPr>
        <p:sp>
          <p:nvSpPr>
            <p:cNvPr id="6" name="TextBox 5"/>
            <p:cNvSpPr txBox="1"/>
            <p:nvPr/>
          </p:nvSpPr>
          <p:spPr>
            <a:xfrm>
              <a:off x="2781300" y="5763409"/>
              <a:ext cx="3467100" cy="646331"/>
            </a:xfrm>
            <a:prstGeom prst="rect">
              <a:avLst/>
            </a:prstGeom>
            <a:noFill/>
          </p:spPr>
          <p:txBody>
            <a:bodyPr wrap="square" rtlCol="0">
              <a:spAutoFit/>
            </a:bodyPr>
            <a:lstStyle/>
            <a:p>
              <a:pPr algn="ctr"/>
              <a:r>
                <a:rPr lang="en-CA" dirty="0" smtClean="0">
                  <a:solidFill>
                    <a:schemeClr val="bg1"/>
                  </a:solidFill>
                  <a:latin typeface="Arial Black" panose="020B0A04020102020204" pitchFamily="34" charset="0"/>
                </a:rPr>
                <a:t>Robotic Controlled Processes</a:t>
              </a:r>
              <a:endParaRPr lang="en-CA" dirty="0">
                <a:solidFill>
                  <a:schemeClr val="bg1"/>
                </a:solidFill>
                <a:latin typeface="Arial Black" panose="020B0A040201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528" y="3714548"/>
              <a:ext cx="2590800" cy="1959681"/>
            </a:xfrm>
            <a:prstGeom prst="rect">
              <a:avLst/>
            </a:prstGeom>
          </p:spPr>
        </p:pic>
      </p:grpSp>
      <p:grpSp>
        <p:nvGrpSpPr>
          <p:cNvPr id="12" name="Group 11"/>
          <p:cNvGrpSpPr/>
          <p:nvPr/>
        </p:nvGrpSpPr>
        <p:grpSpPr>
          <a:xfrm>
            <a:off x="6446002" y="2786062"/>
            <a:ext cx="2514600" cy="2560497"/>
            <a:chOff x="6446002" y="2786062"/>
            <a:chExt cx="2514600" cy="2560497"/>
          </a:xfrm>
        </p:grpSpPr>
        <p:sp>
          <p:nvSpPr>
            <p:cNvPr id="5" name="TextBox 4"/>
            <p:cNvSpPr txBox="1"/>
            <p:nvPr/>
          </p:nvSpPr>
          <p:spPr>
            <a:xfrm>
              <a:off x="6446002" y="4700228"/>
              <a:ext cx="2514600" cy="646331"/>
            </a:xfrm>
            <a:prstGeom prst="rect">
              <a:avLst/>
            </a:prstGeom>
            <a:noFill/>
          </p:spPr>
          <p:txBody>
            <a:bodyPr wrap="square" rtlCol="0">
              <a:spAutoFit/>
            </a:bodyPr>
            <a:lstStyle/>
            <a:p>
              <a:pPr algn="ctr"/>
              <a:r>
                <a:rPr lang="en-CA" dirty="0" smtClean="0">
                  <a:solidFill>
                    <a:schemeClr val="bg1"/>
                  </a:solidFill>
                  <a:latin typeface="Arial Black" panose="020B0A04020102020204" pitchFamily="34" charset="0"/>
                </a:rPr>
                <a:t>Robotic Assisted Processes</a:t>
              </a:r>
              <a:endParaRPr lang="en-CA" dirty="0">
                <a:solidFill>
                  <a:schemeClr val="bg1"/>
                </a:solidFill>
                <a:latin typeface="Arial Black" panose="020B0A040201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6999" y="2786062"/>
              <a:ext cx="2415029" cy="1863207"/>
            </a:xfrm>
            <a:prstGeom prst="rect">
              <a:avLst/>
            </a:prstGeom>
          </p:spPr>
        </p:pic>
      </p:grpSp>
    </p:spTree>
    <p:extLst>
      <p:ext uri="{BB962C8B-B14F-4D97-AF65-F5344CB8AC3E}">
        <p14:creationId xmlns:p14="http://schemas.microsoft.com/office/powerpoint/2010/main" val="6527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312" y="1828800"/>
            <a:ext cx="4680523" cy="3114675"/>
          </a:xfrm>
          <a:prstGeom prst="rect">
            <a:avLst/>
          </a:prstGeom>
        </p:spPr>
      </p:pic>
      <p:sp>
        <p:nvSpPr>
          <p:cNvPr id="3" name="TextBox 2"/>
          <p:cNvSpPr txBox="1"/>
          <p:nvPr/>
        </p:nvSpPr>
        <p:spPr>
          <a:xfrm>
            <a:off x="1905000" y="381000"/>
            <a:ext cx="4724400" cy="461665"/>
          </a:xfrm>
          <a:prstGeom prst="rect">
            <a:avLst/>
          </a:prstGeom>
          <a:noFill/>
        </p:spPr>
        <p:txBody>
          <a:bodyPr wrap="square" rtlCol="0">
            <a:spAutoFit/>
          </a:bodyPr>
          <a:lstStyle/>
          <a:p>
            <a:pPr algn="ctr"/>
            <a:r>
              <a:rPr lang="en-CA" sz="2400" dirty="0" smtClean="0">
                <a:solidFill>
                  <a:schemeClr val="bg1"/>
                </a:solidFill>
                <a:latin typeface="Arial Black" panose="020B0A04020102020204" pitchFamily="34" charset="0"/>
              </a:rPr>
              <a:t>Robotic Assurance</a:t>
            </a:r>
            <a:endParaRPr lang="en-CA" sz="2400" dirty="0">
              <a:solidFill>
                <a:schemeClr val="bg1"/>
              </a:solidFill>
              <a:latin typeface="Arial Black" panose="020B0A04020102020204" pitchFamily="34" charset="0"/>
            </a:endParaRPr>
          </a:p>
        </p:txBody>
      </p:sp>
      <p:sp>
        <p:nvSpPr>
          <p:cNvPr id="4" name="TextBox 3"/>
          <p:cNvSpPr txBox="1"/>
          <p:nvPr/>
        </p:nvSpPr>
        <p:spPr>
          <a:xfrm>
            <a:off x="990600" y="5181600"/>
            <a:ext cx="7315200" cy="830997"/>
          </a:xfrm>
          <a:prstGeom prst="rect">
            <a:avLst/>
          </a:prstGeom>
          <a:noFill/>
        </p:spPr>
        <p:txBody>
          <a:bodyPr wrap="square" rtlCol="0">
            <a:spAutoFit/>
          </a:bodyPr>
          <a:lstStyle/>
          <a:p>
            <a:pPr algn="ctr"/>
            <a:r>
              <a:rPr lang="en-CA" sz="2400" dirty="0" smtClean="0">
                <a:solidFill>
                  <a:schemeClr val="bg1"/>
                </a:solidFill>
                <a:latin typeface="Arial Black" panose="020B0A04020102020204" pitchFamily="34" charset="0"/>
              </a:rPr>
              <a:t>Hopefully The Assurance Train Has Not Left The Station</a:t>
            </a:r>
            <a:endParaRPr lang="en-CA" sz="2400" dirty="0">
              <a:solidFill>
                <a:schemeClr val="bg1"/>
              </a:solidFill>
              <a:latin typeface="Arial Black" panose="020B0A04020102020204" pitchFamily="34" charset="0"/>
            </a:endParaRPr>
          </a:p>
        </p:txBody>
      </p:sp>
      <p:sp>
        <p:nvSpPr>
          <p:cNvPr id="5" name="TextBox 4"/>
          <p:cNvSpPr txBox="1"/>
          <p:nvPr/>
        </p:nvSpPr>
        <p:spPr>
          <a:xfrm>
            <a:off x="1905000" y="1219200"/>
            <a:ext cx="4876800" cy="461665"/>
          </a:xfrm>
          <a:prstGeom prst="rect">
            <a:avLst/>
          </a:prstGeom>
          <a:noFill/>
        </p:spPr>
        <p:txBody>
          <a:bodyPr wrap="square" rtlCol="0">
            <a:spAutoFit/>
          </a:bodyPr>
          <a:lstStyle/>
          <a:p>
            <a:pPr algn="ctr"/>
            <a:r>
              <a:rPr lang="en-CA" sz="2400" dirty="0" smtClean="0">
                <a:solidFill>
                  <a:schemeClr val="bg1"/>
                </a:solidFill>
                <a:latin typeface="Arial Black" panose="020B0A04020102020204" pitchFamily="34" charset="0"/>
              </a:rPr>
              <a:t>With Human Like Robots</a:t>
            </a:r>
            <a:endParaRPr lang="en-CA"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9395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par>
                          <p:cTn id="19" fill="hold">
                            <p:stCondLst>
                              <p:cond delay="1000"/>
                            </p:stCondLst>
                            <p:childTnLst>
                              <p:par>
                                <p:cTn id="20" presetID="26"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14399" y="3043535"/>
            <a:ext cx="7086601" cy="995065"/>
            <a:chOff x="914399" y="3043535"/>
            <a:chExt cx="7086601" cy="995065"/>
          </a:xfrm>
        </p:grpSpPr>
        <p:sp>
          <p:nvSpPr>
            <p:cNvPr id="2" name="TextBox 1"/>
            <p:cNvSpPr txBox="1"/>
            <p:nvPr/>
          </p:nvSpPr>
          <p:spPr>
            <a:xfrm>
              <a:off x="914399" y="3043535"/>
              <a:ext cx="4891177" cy="461665"/>
            </a:xfrm>
            <a:prstGeom prst="rect">
              <a:avLst/>
            </a:prstGeom>
            <a:noFill/>
          </p:spPr>
          <p:txBody>
            <a:bodyPr wrap="square" rtlCol="0">
              <a:spAutoFit/>
            </a:bodyPr>
            <a:lstStyle/>
            <a:p>
              <a:r>
                <a:rPr lang="en-CA" sz="2400" dirty="0" smtClean="0">
                  <a:solidFill>
                    <a:schemeClr val="bg1"/>
                  </a:solidFill>
                  <a:latin typeface="Arial Black" panose="020B0A04020102020204" pitchFamily="34" charset="0"/>
                </a:rPr>
                <a:t>Next  Steps</a:t>
              </a:r>
              <a:endParaRPr lang="en-CA" sz="2400" dirty="0">
                <a:solidFill>
                  <a:schemeClr val="bg1"/>
                </a:solidFill>
                <a:latin typeface="Arial Black" panose="020B0A04020102020204" pitchFamily="34" charset="0"/>
              </a:endParaRPr>
            </a:p>
          </p:txBody>
        </p:sp>
        <p:sp>
          <p:nvSpPr>
            <p:cNvPr id="5" name="TextBox 4"/>
            <p:cNvSpPr txBox="1"/>
            <p:nvPr/>
          </p:nvSpPr>
          <p:spPr>
            <a:xfrm>
              <a:off x="1828800" y="3576935"/>
              <a:ext cx="6172200" cy="461665"/>
            </a:xfrm>
            <a:prstGeom prst="rect">
              <a:avLst/>
            </a:prstGeom>
            <a:noFill/>
          </p:spPr>
          <p:txBody>
            <a:bodyPr wrap="square" rtlCol="0">
              <a:spAutoFit/>
            </a:bodyPr>
            <a:lstStyle/>
            <a:p>
              <a:r>
                <a:rPr lang="en-CA" sz="2400" dirty="0" smtClean="0">
                  <a:solidFill>
                    <a:schemeClr val="bg1"/>
                  </a:solidFill>
                  <a:latin typeface="Arial Black" panose="020B0A04020102020204" pitchFamily="34" charset="0"/>
                </a:rPr>
                <a:t>Develop a Robotics Integrity Model</a:t>
              </a:r>
              <a:endParaRPr lang="en-CA" sz="2400" dirty="0">
                <a:solidFill>
                  <a:schemeClr val="bg1"/>
                </a:solidFill>
                <a:latin typeface="Arial Black" panose="020B0A04020102020204" pitchFamily="34" charset="0"/>
              </a:endParaRPr>
            </a:p>
          </p:txBody>
        </p:sp>
      </p:grpSp>
      <p:grpSp>
        <p:nvGrpSpPr>
          <p:cNvPr id="10" name="Group 9"/>
          <p:cNvGrpSpPr/>
          <p:nvPr/>
        </p:nvGrpSpPr>
        <p:grpSpPr>
          <a:xfrm>
            <a:off x="914400" y="4488184"/>
            <a:ext cx="5473460" cy="1733729"/>
            <a:chOff x="914400" y="4488184"/>
            <a:chExt cx="5473460" cy="1733729"/>
          </a:xfrm>
        </p:grpSpPr>
        <p:sp>
          <p:nvSpPr>
            <p:cNvPr id="6" name="TextBox 5"/>
            <p:cNvSpPr txBox="1"/>
            <p:nvPr/>
          </p:nvSpPr>
          <p:spPr>
            <a:xfrm>
              <a:off x="1905000" y="5021584"/>
              <a:ext cx="3493698" cy="1200329"/>
            </a:xfrm>
            <a:prstGeom prst="rect">
              <a:avLst/>
            </a:prstGeom>
            <a:noFill/>
          </p:spPr>
          <p:txBody>
            <a:bodyPr wrap="square" rtlCol="0">
              <a:spAutoFit/>
            </a:bodyPr>
            <a:lstStyle/>
            <a:p>
              <a:r>
                <a:rPr lang="en-CA" sz="2400" dirty="0" smtClean="0">
                  <a:solidFill>
                    <a:schemeClr val="bg1"/>
                  </a:solidFill>
                  <a:latin typeface="Arial Black" panose="020B0A04020102020204" pitchFamily="34" charset="0"/>
                </a:rPr>
                <a:t>Thoughts</a:t>
              </a:r>
            </a:p>
            <a:p>
              <a:r>
                <a:rPr lang="en-CA" sz="2400" dirty="0" smtClean="0">
                  <a:solidFill>
                    <a:schemeClr val="bg1"/>
                  </a:solidFill>
                  <a:latin typeface="Arial Black" panose="020B0A04020102020204" pitchFamily="34" charset="0"/>
                </a:rPr>
                <a:t>Comments</a:t>
              </a:r>
            </a:p>
            <a:p>
              <a:r>
                <a:rPr lang="en-CA" sz="2400" dirty="0" smtClean="0">
                  <a:solidFill>
                    <a:schemeClr val="bg1"/>
                  </a:solidFill>
                  <a:latin typeface="Arial Black" panose="020B0A04020102020204" pitchFamily="34" charset="0"/>
                </a:rPr>
                <a:t>Input</a:t>
              </a:r>
              <a:endParaRPr lang="en-CA" sz="2400" dirty="0">
                <a:solidFill>
                  <a:schemeClr val="bg1"/>
                </a:solidFill>
                <a:latin typeface="Arial Black" panose="020B0A04020102020204" pitchFamily="34" charset="0"/>
              </a:endParaRPr>
            </a:p>
          </p:txBody>
        </p:sp>
        <p:sp>
          <p:nvSpPr>
            <p:cNvPr id="7" name="TextBox 6"/>
            <p:cNvSpPr txBox="1"/>
            <p:nvPr/>
          </p:nvSpPr>
          <p:spPr>
            <a:xfrm>
              <a:off x="914400" y="4488184"/>
              <a:ext cx="5473460" cy="461665"/>
            </a:xfrm>
            <a:prstGeom prst="rect">
              <a:avLst/>
            </a:prstGeom>
            <a:noFill/>
          </p:spPr>
          <p:txBody>
            <a:bodyPr wrap="square" rtlCol="0">
              <a:spAutoFit/>
            </a:bodyPr>
            <a:lstStyle/>
            <a:p>
              <a:r>
                <a:rPr lang="en-CA" sz="2400" dirty="0" smtClean="0">
                  <a:solidFill>
                    <a:schemeClr val="bg1"/>
                  </a:solidFill>
                  <a:latin typeface="Arial Black" panose="020B0A04020102020204" pitchFamily="34" charset="0"/>
                </a:rPr>
                <a:t>We would appreciate your:</a:t>
              </a:r>
              <a:endParaRPr lang="en-CA" sz="2400" dirty="0">
                <a:solidFill>
                  <a:schemeClr val="bg1"/>
                </a:solidFill>
                <a:latin typeface="Arial Black" panose="020B0A04020102020204" pitchFamily="34" charset="0"/>
              </a:endParaRPr>
            </a:p>
          </p:txBody>
        </p:sp>
      </p:grpSp>
      <p:grpSp>
        <p:nvGrpSpPr>
          <p:cNvPr id="3" name="Group 2"/>
          <p:cNvGrpSpPr/>
          <p:nvPr/>
        </p:nvGrpSpPr>
        <p:grpSpPr>
          <a:xfrm>
            <a:off x="914400" y="998349"/>
            <a:ext cx="5473460" cy="1649780"/>
            <a:chOff x="914400" y="998349"/>
            <a:chExt cx="5473460" cy="1649780"/>
          </a:xfrm>
        </p:grpSpPr>
        <p:sp>
          <p:nvSpPr>
            <p:cNvPr id="4" name="TextBox 3"/>
            <p:cNvSpPr txBox="1"/>
            <p:nvPr/>
          </p:nvSpPr>
          <p:spPr>
            <a:xfrm>
              <a:off x="914400" y="998349"/>
              <a:ext cx="5473460" cy="461665"/>
            </a:xfrm>
            <a:prstGeom prst="rect">
              <a:avLst/>
            </a:prstGeom>
            <a:noFill/>
          </p:spPr>
          <p:txBody>
            <a:bodyPr wrap="square" rtlCol="0">
              <a:spAutoFit/>
            </a:bodyPr>
            <a:lstStyle/>
            <a:p>
              <a:r>
                <a:rPr lang="en-CA" sz="2400" dirty="0" smtClean="0">
                  <a:solidFill>
                    <a:schemeClr val="bg1"/>
                  </a:solidFill>
                  <a:latin typeface="Arial Black" panose="020B0A04020102020204" pitchFamily="34" charset="0"/>
                </a:rPr>
                <a:t>We have</a:t>
              </a:r>
              <a:endParaRPr lang="en-CA" sz="2400" dirty="0">
                <a:solidFill>
                  <a:schemeClr val="bg1"/>
                </a:solidFill>
                <a:latin typeface="Arial Black" panose="020B0A04020102020204" pitchFamily="34" charset="0"/>
              </a:endParaRPr>
            </a:p>
          </p:txBody>
        </p:sp>
        <p:sp>
          <p:nvSpPr>
            <p:cNvPr id="8" name="TextBox 7"/>
            <p:cNvSpPr txBox="1"/>
            <p:nvPr/>
          </p:nvSpPr>
          <p:spPr>
            <a:xfrm>
              <a:off x="1905000" y="1447800"/>
              <a:ext cx="3493698" cy="1200329"/>
            </a:xfrm>
            <a:prstGeom prst="rect">
              <a:avLst/>
            </a:prstGeom>
            <a:noFill/>
          </p:spPr>
          <p:txBody>
            <a:bodyPr wrap="square" rtlCol="0">
              <a:spAutoFit/>
            </a:bodyPr>
            <a:lstStyle/>
            <a:p>
              <a:r>
                <a:rPr lang="en-CA" sz="2400" dirty="0" smtClean="0">
                  <a:solidFill>
                    <a:schemeClr val="bg1"/>
                  </a:solidFill>
                  <a:latin typeface="Arial Black" panose="020B0A04020102020204" pitchFamily="34" charset="0"/>
                </a:rPr>
                <a:t>Data</a:t>
              </a:r>
            </a:p>
            <a:p>
              <a:r>
                <a:rPr lang="en-CA" sz="2400" dirty="0" smtClean="0">
                  <a:solidFill>
                    <a:schemeClr val="bg1"/>
                  </a:solidFill>
                  <a:latin typeface="Arial Black" panose="020B0A04020102020204" pitchFamily="34" charset="0"/>
                </a:rPr>
                <a:t>Thoughts</a:t>
              </a:r>
            </a:p>
            <a:p>
              <a:r>
                <a:rPr lang="en-CA" sz="2400" dirty="0" smtClean="0">
                  <a:solidFill>
                    <a:schemeClr val="bg1"/>
                  </a:solidFill>
                  <a:latin typeface="Arial Black" panose="020B0A04020102020204" pitchFamily="34" charset="0"/>
                </a:rPr>
                <a:t>Model Components</a:t>
              </a:r>
            </a:p>
          </p:txBody>
        </p:sp>
      </p:grpSp>
    </p:spTree>
    <p:extLst>
      <p:ext uri="{BB962C8B-B14F-4D97-AF65-F5344CB8AC3E}">
        <p14:creationId xmlns:p14="http://schemas.microsoft.com/office/powerpoint/2010/main" val="15789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5153" y="4724400"/>
            <a:ext cx="4343400" cy="430887"/>
          </a:xfrm>
          <a:prstGeom prst="rect">
            <a:avLst/>
          </a:prstGeom>
          <a:noFill/>
        </p:spPr>
        <p:txBody>
          <a:bodyPr wrap="square" rtlCol="0">
            <a:spAutoFit/>
          </a:bodyPr>
          <a:lstStyle/>
          <a:p>
            <a:pPr algn="ctr"/>
            <a:r>
              <a:rPr lang="en-CA" sz="2200" dirty="0" smtClean="0">
                <a:solidFill>
                  <a:schemeClr val="bg1"/>
                </a:solidFill>
                <a:latin typeface="Arial Black" panose="020B0A04020102020204" pitchFamily="34" charset="0"/>
              </a:rPr>
              <a:t>Robert G Parker</a:t>
            </a:r>
            <a:endParaRPr lang="en-CA" sz="2200" dirty="0">
              <a:solidFill>
                <a:schemeClr val="bg1"/>
              </a:solidFill>
              <a:latin typeface="Arial Black" panose="020B0A04020102020204" pitchFamily="34" charset="0"/>
            </a:endParaRPr>
          </a:p>
        </p:txBody>
      </p:sp>
      <p:sp>
        <p:nvSpPr>
          <p:cNvPr id="3" name="TextBox 2"/>
          <p:cNvSpPr txBox="1"/>
          <p:nvPr/>
        </p:nvSpPr>
        <p:spPr>
          <a:xfrm>
            <a:off x="838200" y="1752600"/>
            <a:ext cx="7239000" cy="1200329"/>
          </a:xfrm>
          <a:prstGeom prst="rect">
            <a:avLst/>
          </a:prstGeom>
          <a:noFill/>
        </p:spPr>
        <p:txBody>
          <a:bodyPr wrap="square" rtlCol="0">
            <a:spAutoFit/>
          </a:bodyPr>
          <a:lstStyle/>
          <a:p>
            <a:pPr algn="ctr"/>
            <a:r>
              <a:rPr lang="en-CA" sz="3600" dirty="0" smtClean="0">
                <a:solidFill>
                  <a:schemeClr val="bg1"/>
                </a:solidFill>
                <a:latin typeface="Arial Black" panose="020B0A04020102020204" pitchFamily="34" charset="0"/>
              </a:rPr>
              <a:t>Thank You For Your Interest and Participation</a:t>
            </a:r>
            <a:endParaRPr lang="en-CA" sz="3600" dirty="0">
              <a:solidFill>
                <a:schemeClr val="bg1"/>
              </a:solidFill>
              <a:latin typeface="Arial Black" panose="020B0A04020102020204" pitchFamily="34" charset="0"/>
            </a:endParaRPr>
          </a:p>
        </p:txBody>
      </p:sp>
      <p:sp>
        <p:nvSpPr>
          <p:cNvPr id="4" name="TextBox 3"/>
          <p:cNvSpPr txBox="1"/>
          <p:nvPr/>
        </p:nvSpPr>
        <p:spPr>
          <a:xfrm>
            <a:off x="2590800" y="5410200"/>
            <a:ext cx="4167753" cy="307777"/>
          </a:xfrm>
          <a:prstGeom prst="rect">
            <a:avLst/>
          </a:prstGeom>
          <a:noFill/>
        </p:spPr>
        <p:txBody>
          <a:bodyPr wrap="square" rtlCol="0">
            <a:spAutoFit/>
          </a:bodyPr>
          <a:lstStyle/>
          <a:p>
            <a:r>
              <a:rPr lang="en-CA" sz="1400" dirty="0" smtClean="0">
                <a:solidFill>
                  <a:schemeClr val="bg1"/>
                </a:solidFill>
                <a:latin typeface="Arial Black" panose="020B0A04020102020204" pitchFamily="34" charset="0"/>
              </a:rPr>
              <a:t>MBA, FCPA, CPA•CA, CISA, CRISC, CMC</a:t>
            </a:r>
            <a:endParaRPr lang="en-CA" sz="1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66086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20570"/>
            <a:ext cx="5638800" cy="3755529"/>
          </a:xfrm>
          <a:prstGeom prst="rect">
            <a:avLst/>
          </a:prstGeom>
        </p:spPr>
      </p:pic>
      <p:pic>
        <p:nvPicPr>
          <p:cNvPr id="1027" name="Picture 3" descr="C:\Users\Owner\Desktop\_ROBERT\My Documents\_data\RGP-Personal-Tax\Pictures\2013\J-September-2013\small\SM-DSC088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01753"/>
            <a:ext cx="5448300" cy="363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38200"/>
            <a:ext cx="5334000" cy="35525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819400"/>
            <a:ext cx="5257800" cy="3506911"/>
          </a:xfrm>
          <a:prstGeom prst="rect">
            <a:avLst/>
          </a:prstGeom>
        </p:spPr>
      </p:pic>
    </p:spTree>
    <p:extLst>
      <p:ext uri="{BB962C8B-B14F-4D97-AF65-F5344CB8AC3E}">
        <p14:creationId xmlns:p14="http://schemas.microsoft.com/office/powerpoint/2010/main" val="6692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9200"/>
            <a:ext cx="5029200" cy="30155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511" y="2438400"/>
            <a:ext cx="5129489" cy="3847117"/>
          </a:xfrm>
          <a:prstGeom prst="rect">
            <a:avLst/>
          </a:prstGeom>
        </p:spPr>
      </p:pic>
    </p:spTree>
    <p:extLst>
      <p:ext uri="{BB962C8B-B14F-4D97-AF65-F5344CB8AC3E}">
        <p14:creationId xmlns:p14="http://schemas.microsoft.com/office/powerpoint/2010/main" val="3576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800"/>
            <a:ext cx="5105400" cy="34052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971800"/>
            <a:ext cx="5105400" cy="3405262"/>
          </a:xfrm>
          <a:prstGeom prst="rect">
            <a:avLst/>
          </a:prstGeom>
        </p:spPr>
      </p:pic>
    </p:spTree>
    <p:extLst>
      <p:ext uri="{BB962C8B-B14F-4D97-AF65-F5344CB8AC3E}">
        <p14:creationId xmlns:p14="http://schemas.microsoft.com/office/powerpoint/2010/main" val="328252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wimgs.com/informationweek/galleries/automated/785/10_eksoproduct4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11" y="838914"/>
            <a:ext cx="3851901" cy="48703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0600" y="717755"/>
            <a:ext cx="4038600" cy="4278094"/>
          </a:xfrm>
          <a:prstGeom prst="rect">
            <a:avLst/>
          </a:prstGeom>
          <a:noFill/>
        </p:spPr>
        <p:txBody>
          <a:bodyPr wrap="square" rtlCol="0">
            <a:spAutoFit/>
          </a:bodyPr>
          <a:lstStyle/>
          <a:p>
            <a:r>
              <a:rPr lang="en-CA" b="1" dirty="0">
                <a:solidFill>
                  <a:schemeClr val="bg1"/>
                </a:solidFill>
              </a:rPr>
              <a:t>Human Augmentation: </a:t>
            </a:r>
            <a:r>
              <a:rPr lang="en-CA" b="1" dirty="0" err="1">
                <a:solidFill>
                  <a:schemeClr val="bg1"/>
                </a:solidFill>
              </a:rPr>
              <a:t>Ekso</a:t>
            </a:r>
            <a:r>
              <a:rPr lang="en-CA" b="1" dirty="0">
                <a:solidFill>
                  <a:schemeClr val="bg1"/>
                </a:solidFill>
              </a:rPr>
              <a:t> Skeleton</a:t>
            </a:r>
          </a:p>
          <a:p>
            <a:endParaRPr lang="en-CA" sz="1000" b="1" dirty="0" smtClean="0">
              <a:solidFill>
                <a:schemeClr val="bg1"/>
              </a:solidFill>
            </a:endParaRPr>
          </a:p>
          <a:p>
            <a:r>
              <a:rPr lang="en-CA" b="1" dirty="0" err="1" smtClean="0">
                <a:solidFill>
                  <a:schemeClr val="bg1"/>
                </a:solidFill>
              </a:rPr>
              <a:t>Ekso</a:t>
            </a:r>
            <a:r>
              <a:rPr lang="en-CA" b="1" dirty="0" smtClean="0">
                <a:solidFill>
                  <a:schemeClr val="bg1"/>
                </a:solidFill>
              </a:rPr>
              <a:t> </a:t>
            </a:r>
            <a:r>
              <a:rPr lang="en-CA" b="1" dirty="0">
                <a:solidFill>
                  <a:schemeClr val="bg1"/>
                </a:solidFill>
              </a:rPr>
              <a:t>Bionics, a spin-off from Berkeley's robotics lab, has received research grants from the DOD and licensed technology to Lockheed Martin, in connection with its body-enhancing robot, </a:t>
            </a:r>
            <a:r>
              <a:rPr lang="en-CA" b="1" dirty="0" err="1">
                <a:solidFill>
                  <a:schemeClr val="bg1"/>
                </a:solidFill>
              </a:rPr>
              <a:t>Ekso</a:t>
            </a:r>
            <a:r>
              <a:rPr lang="en-CA" b="1" dirty="0">
                <a:solidFill>
                  <a:schemeClr val="bg1"/>
                </a:solidFill>
              </a:rPr>
              <a:t> Skeleton. </a:t>
            </a:r>
            <a:endParaRPr lang="en-CA" b="1" dirty="0" smtClean="0">
              <a:solidFill>
                <a:schemeClr val="bg1"/>
              </a:solidFill>
            </a:endParaRPr>
          </a:p>
          <a:p>
            <a:endParaRPr lang="en-CA" sz="1000" b="1" dirty="0">
              <a:solidFill>
                <a:schemeClr val="bg1"/>
              </a:solidFill>
            </a:endParaRPr>
          </a:p>
          <a:p>
            <a:r>
              <a:rPr lang="en-CA" b="1" dirty="0" smtClean="0">
                <a:solidFill>
                  <a:schemeClr val="bg1"/>
                </a:solidFill>
              </a:rPr>
              <a:t>Originally </a:t>
            </a:r>
            <a:r>
              <a:rPr lang="en-CA" b="1" dirty="0">
                <a:solidFill>
                  <a:schemeClr val="bg1"/>
                </a:solidFill>
              </a:rPr>
              <a:t>intended to help soldiers in the field in terms of strength, endurance, and surviving catastrophic wounds</a:t>
            </a:r>
            <a:r>
              <a:rPr lang="en-CA" dirty="0"/>
              <a:t>, </a:t>
            </a:r>
            <a:r>
              <a:rPr lang="en-CA" b="1" i="1" dirty="0" err="1">
                <a:solidFill>
                  <a:srgbClr val="FFFF00"/>
                </a:solidFill>
              </a:rPr>
              <a:t>Ekso</a:t>
            </a:r>
            <a:r>
              <a:rPr lang="en-CA" b="1" i="1" dirty="0">
                <a:solidFill>
                  <a:srgbClr val="FFFF00"/>
                </a:solidFill>
              </a:rPr>
              <a:t> Bionics markets its technology commercially as an aid to paraplegics.</a:t>
            </a:r>
          </a:p>
          <a:p>
            <a:endParaRPr lang="en-CA" dirty="0"/>
          </a:p>
        </p:txBody>
      </p:sp>
      <p:sp>
        <p:nvSpPr>
          <p:cNvPr id="4" name="TextBox 3"/>
          <p:cNvSpPr txBox="1"/>
          <p:nvPr/>
        </p:nvSpPr>
        <p:spPr>
          <a:xfrm>
            <a:off x="4815840" y="4724400"/>
            <a:ext cx="4191000" cy="984885"/>
          </a:xfrm>
          <a:prstGeom prst="rect">
            <a:avLst/>
          </a:prstGeom>
          <a:noFill/>
        </p:spPr>
        <p:txBody>
          <a:bodyPr wrap="square" rtlCol="0">
            <a:spAutoFit/>
          </a:bodyPr>
          <a:lstStyle/>
          <a:p>
            <a:pPr>
              <a:spcBef>
                <a:spcPts val="600"/>
              </a:spcBef>
            </a:pPr>
            <a:r>
              <a:rPr lang="en-CA" sz="1600" b="1" dirty="0" smtClean="0">
                <a:solidFill>
                  <a:schemeClr val="bg1"/>
                </a:solidFill>
                <a:latin typeface="Arial Black" pitchFamily="34" charset="0"/>
              </a:rPr>
              <a:t>Assists Human Movement</a:t>
            </a:r>
          </a:p>
          <a:p>
            <a:pPr>
              <a:spcBef>
                <a:spcPts val="600"/>
              </a:spcBef>
            </a:pPr>
            <a:r>
              <a:rPr lang="en-CA" sz="1600" b="1" dirty="0" smtClean="0">
                <a:solidFill>
                  <a:schemeClr val="bg1"/>
                </a:solidFill>
                <a:latin typeface="Arial Black" pitchFamily="34" charset="0"/>
              </a:rPr>
              <a:t>Provides Added Strength</a:t>
            </a:r>
          </a:p>
          <a:p>
            <a:pPr>
              <a:spcBef>
                <a:spcPts val="600"/>
              </a:spcBef>
            </a:pPr>
            <a:r>
              <a:rPr lang="en-CA" sz="1600" b="1" dirty="0" smtClean="0">
                <a:solidFill>
                  <a:schemeClr val="bg1"/>
                </a:solidFill>
                <a:latin typeface="Arial Black" pitchFamily="34" charset="0"/>
              </a:rPr>
              <a:t>Suitable for Paraplegics</a:t>
            </a:r>
            <a:endParaRPr lang="en-CA" sz="1600" b="1" dirty="0">
              <a:solidFill>
                <a:schemeClr val="bg1"/>
              </a:solidFill>
              <a:latin typeface="Arial Black" pitchFamily="34" charset="0"/>
            </a:endParaRPr>
          </a:p>
        </p:txBody>
      </p:sp>
      <p:sp>
        <p:nvSpPr>
          <p:cNvPr id="5" name="TextBox 4"/>
          <p:cNvSpPr txBox="1"/>
          <p:nvPr/>
        </p:nvSpPr>
        <p:spPr>
          <a:xfrm>
            <a:off x="3429000" y="242325"/>
            <a:ext cx="3200400" cy="461665"/>
          </a:xfrm>
          <a:prstGeom prst="rect">
            <a:avLst/>
          </a:prstGeom>
          <a:noFill/>
        </p:spPr>
        <p:txBody>
          <a:bodyPr wrap="square" rtlCol="0">
            <a:spAutoFit/>
          </a:bodyPr>
          <a:lstStyle/>
          <a:p>
            <a:r>
              <a:rPr lang="en-CA" sz="2400" dirty="0" smtClean="0">
                <a:solidFill>
                  <a:srgbClr val="FFFF00"/>
                </a:solidFill>
                <a:latin typeface="Arial Black" pitchFamily="34" charset="0"/>
              </a:rPr>
              <a:t>Robotics</a:t>
            </a:r>
            <a:endParaRPr lang="en-CA" sz="2400" dirty="0">
              <a:solidFill>
                <a:srgbClr val="FFFF00"/>
              </a:solidFill>
              <a:latin typeface="Arial Black" pitchFamily="34" charset="0"/>
            </a:endParaRPr>
          </a:p>
        </p:txBody>
      </p:sp>
      <p:sp>
        <p:nvSpPr>
          <p:cNvPr id="6" name="TextBox 5"/>
          <p:cNvSpPr txBox="1"/>
          <p:nvPr/>
        </p:nvSpPr>
        <p:spPr>
          <a:xfrm>
            <a:off x="687411" y="6019800"/>
            <a:ext cx="8151789" cy="338554"/>
          </a:xfrm>
          <a:prstGeom prst="rect">
            <a:avLst/>
          </a:prstGeom>
          <a:noFill/>
        </p:spPr>
        <p:txBody>
          <a:bodyPr wrap="square" rtlCol="0">
            <a:spAutoFit/>
          </a:bodyPr>
          <a:lstStyle/>
          <a:p>
            <a:r>
              <a:rPr lang="en-CA" sz="1600" dirty="0" smtClean="0">
                <a:solidFill>
                  <a:schemeClr val="bg1"/>
                </a:solidFill>
                <a:latin typeface="Arial Black" panose="020B0A04020102020204" pitchFamily="34" charset="0"/>
              </a:rPr>
              <a:t>Originally From DARPA – Defence Advanced Research Projects Agency </a:t>
            </a:r>
            <a:endParaRPr lang="en-CA"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801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65" t="10411" r="29722" b="8334"/>
          <a:stretch/>
        </p:blipFill>
        <p:spPr bwMode="auto">
          <a:xfrm>
            <a:off x="457200" y="1066800"/>
            <a:ext cx="4218457" cy="417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00600" y="599956"/>
            <a:ext cx="4267200" cy="4801314"/>
          </a:xfrm>
          <a:prstGeom prst="rect">
            <a:avLst/>
          </a:prstGeom>
          <a:noFill/>
        </p:spPr>
        <p:txBody>
          <a:bodyPr wrap="square" rtlCol="0">
            <a:spAutoFit/>
          </a:bodyPr>
          <a:lstStyle/>
          <a:p>
            <a:r>
              <a:rPr lang="en-CA" dirty="0">
                <a:solidFill>
                  <a:schemeClr val="bg1"/>
                </a:solidFill>
              </a:rPr>
              <a:t>You think running a marathon is tough? Try running a marathon wearing a 40-lb exoskeleton strapped to your lower body. And try doing it without the use of your legs</a:t>
            </a:r>
            <a:r>
              <a:rPr lang="en-CA" dirty="0" smtClean="0">
                <a:solidFill>
                  <a:schemeClr val="bg1"/>
                </a:solidFill>
              </a:rPr>
              <a:t>.</a:t>
            </a:r>
          </a:p>
          <a:p>
            <a:endParaRPr lang="en-CA" sz="900" dirty="0">
              <a:solidFill>
                <a:schemeClr val="bg1"/>
              </a:solidFill>
            </a:endParaRPr>
          </a:p>
          <a:p>
            <a:r>
              <a:rPr lang="en-CA" dirty="0">
                <a:solidFill>
                  <a:schemeClr val="bg1"/>
                </a:solidFill>
              </a:rPr>
              <a:t>It took her 16 days, but 32-year-old Claire Lomas has done it. On May 8, she crossed the finish line of a race that began on April 22, greeted by crowds of supporters as she emerged from under an arch of red balloons at the marathon’s end. Lomas, who is paralyzed from the chest down, wore a “bionic” suit designed to allow people with lower-limb paralysis to walk and stand, which helped her cover about two miles a </a:t>
            </a:r>
            <a:r>
              <a:rPr lang="en-CA" dirty="0" smtClean="0">
                <a:solidFill>
                  <a:schemeClr val="bg1"/>
                </a:solidFill>
              </a:rPr>
              <a:t>day.</a:t>
            </a:r>
            <a:endParaRPr lang="en-CA" dirty="0">
              <a:solidFill>
                <a:schemeClr val="bg1"/>
              </a:solidFill>
            </a:endParaRPr>
          </a:p>
        </p:txBody>
      </p:sp>
      <p:sp>
        <p:nvSpPr>
          <p:cNvPr id="4" name="TextBox 3"/>
          <p:cNvSpPr txBox="1"/>
          <p:nvPr/>
        </p:nvSpPr>
        <p:spPr>
          <a:xfrm>
            <a:off x="457200" y="5401270"/>
            <a:ext cx="8610600" cy="923330"/>
          </a:xfrm>
          <a:prstGeom prst="rect">
            <a:avLst/>
          </a:prstGeom>
          <a:noFill/>
        </p:spPr>
        <p:txBody>
          <a:bodyPr wrap="square" rtlCol="0">
            <a:spAutoFit/>
          </a:bodyPr>
          <a:lstStyle/>
          <a:p>
            <a:r>
              <a:rPr lang="en-CA" dirty="0">
                <a:solidFill>
                  <a:schemeClr val="bg1"/>
                </a:solidFill>
              </a:rPr>
              <a:t>The </a:t>
            </a:r>
            <a:r>
              <a:rPr lang="en-CA" dirty="0" err="1">
                <a:solidFill>
                  <a:schemeClr val="bg1"/>
                </a:solidFill>
              </a:rPr>
              <a:t>ReWalk</a:t>
            </a:r>
            <a:r>
              <a:rPr lang="en-CA" dirty="0">
                <a:solidFill>
                  <a:schemeClr val="bg1"/>
                </a:solidFill>
              </a:rPr>
              <a:t> suit, designed by Israeli firm Argo Medical Technologies, was recently approved by the U.S. Food and Drug Administration (and, </a:t>
            </a:r>
            <a:r>
              <a:rPr lang="en-CA" dirty="0" smtClean="0">
                <a:solidFill>
                  <a:schemeClr val="bg1"/>
                </a:solidFill>
              </a:rPr>
              <a:t>TV </a:t>
            </a:r>
            <a:r>
              <a:rPr lang="en-CA" dirty="0">
                <a:solidFill>
                  <a:schemeClr val="bg1"/>
                </a:solidFill>
              </a:rPr>
              <a:t>watchers will note, </a:t>
            </a:r>
            <a:r>
              <a:rPr lang="en-CA" dirty="0" smtClean="0">
                <a:solidFill>
                  <a:schemeClr val="bg1"/>
                </a:solidFill>
              </a:rPr>
              <a:t>featured on an episode of Glee) </a:t>
            </a:r>
            <a:r>
              <a:rPr lang="en-CA" i="1" dirty="0" smtClean="0">
                <a:solidFill>
                  <a:schemeClr val="bg1"/>
                </a:solidFill>
              </a:rPr>
              <a:t>. </a:t>
            </a:r>
            <a:r>
              <a:rPr lang="en-CA" dirty="0">
                <a:solidFill>
                  <a:schemeClr val="bg1"/>
                </a:solidFill>
              </a:rPr>
              <a:t>It costs about $70,000</a:t>
            </a:r>
          </a:p>
        </p:txBody>
      </p:sp>
    </p:spTree>
    <p:extLst>
      <p:ext uri="{BB962C8B-B14F-4D97-AF65-F5344CB8AC3E}">
        <p14:creationId xmlns:p14="http://schemas.microsoft.com/office/powerpoint/2010/main" val="3811354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66800"/>
            <a:ext cx="3219450" cy="4876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039" y="1143000"/>
            <a:ext cx="3158831" cy="4188450"/>
          </a:xfrm>
          <a:prstGeom prst="rect">
            <a:avLst/>
          </a:prstGeom>
        </p:spPr>
      </p:pic>
      <p:sp>
        <p:nvSpPr>
          <p:cNvPr id="5" name="TextBox 4"/>
          <p:cNvSpPr txBox="1"/>
          <p:nvPr/>
        </p:nvSpPr>
        <p:spPr>
          <a:xfrm>
            <a:off x="4892040" y="5497174"/>
            <a:ext cx="2743200" cy="307777"/>
          </a:xfrm>
          <a:prstGeom prst="rect">
            <a:avLst/>
          </a:prstGeom>
          <a:noFill/>
        </p:spPr>
        <p:txBody>
          <a:bodyPr wrap="square" rtlCol="0">
            <a:spAutoFit/>
          </a:bodyPr>
          <a:lstStyle/>
          <a:p>
            <a:r>
              <a:rPr lang="en-CA" sz="1400" dirty="0" smtClean="0">
                <a:solidFill>
                  <a:schemeClr val="bg1"/>
                </a:solidFill>
              </a:rPr>
              <a:t>Source:  L A Times 2013-05-06</a:t>
            </a:r>
            <a:endParaRPr lang="en-CA" sz="1400" dirty="0">
              <a:solidFill>
                <a:schemeClr val="bg1"/>
              </a:solidFill>
            </a:endParaRPr>
          </a:p>
        </p:txBody>
      </p:sp>
    </p:spTree>
    <p:extLst>
      <p:ext uri="{BB962C8B-B14F-4D97-AF65-F5344CB8AC3E}">
        <p14:creationId xmlns:p14="http://schemas.microsoft.com/office/powerpoint/2010/main" val="183751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14400"/>
            <a:ext cx="3016374" cy="5105400"/>
          </a:xfrm>
          <a:prstGeom prst="rect">
            <a:avLst/>
          </a:prstGeom>
        </p:spPr>
      </p:pic>
      <p:sp>
        <p:nvSpPr>
          <p:cNvPr id="2" name="TextBox 1"/>
          <p:cNvSpPr txBox="1"/>
          <p:nvPr/>
        </p:nvSpPr>
        <p:spPr>
          <a:xfrm>
            <a:off x="2971800" y="304800"/>
            <a:ext cx="2895600" cy="461665"/>
          </a:xfrm>
          <a:prstGeom prst="rect">
            <a:avLst/>
          </a:prstGeom>
          <a:noFill/>
        </p:spPr>
        <p:txBody>
          <a:bodyPr wrap="square" rtlCol="0">
            <a:spAutoFit/>
          </a:bodyPr>
          <a:lstStyle/>
          <a:p>
            <a:r>
              <a:rPr lang="en-CA" sz="2400" b="1" dirty="0" smtClean="0">
                <a:solidFill>
                  <a:srgbClr val="FFFF00"/>
                </a:solidFill>
                <a:latin typeface="Arial Black" pitchFamily="34" charset="0"/>
              </a:rPr>
              <a:t>Drones</a:t>
            </a:r>
            <a:endParaRPr lang="en-CA" sz="2400" b="1" dirty="0">
              <a:solidFill>
                <a:srgbClr val="FFFF00"/>
              </a:solidFill>
              <a:latin typeface="Arial Black"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587" y="2971800"/>
            <a:ext cx="2705200" cy="216306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99" y="914399"/>
            <a:ext cx="4028835" cy="217769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3657600"/>
            <a:ext cx="4028834" cy="2313432"/>
          </a:xfrm>
          <a:prstGeom prst="rect">
            <a:avLst/>
          </a:prstGeom>
        </p:spPr>
      </p:pic>
      <p:sp>
        <p:nvSpPr>
          <p:cNvPr id="10" name="TextBox 9"/>
          <p:cNvSpPr txBox="1"/>
          <p:nvPr/>
        </p:nvSpPr>
        <p:spPr>
          <a:xfrm>
            <a:off x="5252917" y="6019800"/>
            <a:ext cx="2362200" cy="276999"/>
          </a:xfrm>
          <a:prstGeom prst="rect">
            <a:avLst/>
          </a:prstGeom>
          <a:noFill/>
        </p:spPr>
        <p:txBody>
          <a:bodyPr wrap="square" rtlCol="0">
            <a:spAutoFit/>
          </a:bodyPr>
          <a:lstStyle/>
          <a:p>
            <a:r>
              <a:rPr lang="en-CA" sz="1200" dirty="0" smtClean="0">
                <a:solidFill>
                  <a:schemeClr val="bg1"/>
                </a:solidFill>
              </a:rPr>
              <a:t>Source: LA Times May 13, 2013</a:t>
            </a:r>
            <a:endParaRPr lang="en-CA" sz="1200" dirty="0">
              <a:solidFill>
                <a:schemeClr val="bg1"/>
              </a:solidFill>
            </a:endParaRPr>
          </a:p>
        </p:txBody>
      </p:sp>
      <p:sp>
        <p:nvSpPr>
          <p:cNvPr id="11" name="TextBox 10"/>
          <p:cNvSpPr txBox="1"/>
          <p:nvPr/>
        </p:nvSpPr>
        <p:spPr>
          <a:xfrm>
            <a:off x="1447800" y="6019800"/>
            <a:ext cx="2362200" cy="276999"/>
          </a:xfrm>
          <a:prstGeom prst="rect">
            <a:avLst/>
          </a:prstGeom>
          <a:noFill/>
        </p:spPr>
        <p:txBody>
          <a:bodyPr wrap="square" rtlCol="0">
            <a:spAutoFit/>
          </a:bodyPr>
          <a:lstStyle/>
          <a:p>
            <a:r>
              <a:rPr lang="en-CA" sz="1200" dirty="0" smtClean="0">
                <a:solidFill>
                  <a:schemeClr val="bg1"/>
                </a:solidFill>
              </a:rPr>
              <a:t>Source: USA Today April 1, 2013</a:t>
            </a:r>
            <a:endParaRPr lang="en-CA" sz="1200" dirty="0">
              <a:solidFill>
                <a:schemeClr val="bg1"/>
              </a:solidFill>
            </a:endParaRPr>
          </a:p>
        </p:txBody>
      </p:sp>
      <p:sp>
        <p:nvSpPr>
          <p:cNvPr id="12" name="TextBox 11"/>
          <p:cNvSpPr txBox="1"/>
          <p:nvPr/>
        </p:nvSpPr>
        <p:spPr>
          <a:xfrm>
            <a:off x="5273040" y="3079533"/>
            <a:ext cx="2057400" cy="276999"/>
          </a:xfrm>
          <a:prstGeom prst="rect">
            <a:avLst/>
          </a:prstGeom>
          <a:noFill/>
        </p:spPr>
        <p:txBody>
          <a:bodyPr wrap="square" rtlCol="0">
            <a:spAutoFit/>
          </a:bodyPr>
          <a:lstStyle/>
          <a:p>
            <a:r>
              <a:rPr lang="en-CA" sz="1200" dirty="0" smtClean="0">
                <a:solidFill>
                  <a:schemeClr val="bg1"/>
                </a:solidFill>
              </a:rPr>
              <a:t>Source: TC April 2013</a:t>
            </a:r>
            <a:endParaRPr lang="en-CA" sz="1200" dirty="0">
              <a:solidFill>
                <a:schemeClr val="bg1"/>
              </a:solidFill>
            </a:endParaRPr>
          </a:p>
        </p:txBody>
      </p:sp>
    </p:spTree>
    <p:extLst>
      <p:ext uri="{BB962C8B-B14F-4D97-AF65-F5344CB8AC3E}">
        <p14:creationId xmlns:p14="http://schemas.microsoft.com/office/powerpoint/2010/main" val="12070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17287</TotalTime>
  <Words>3150</Words>
  <Application>Microsoft Office PowerPoint</Application>
  <PresentationFormat>On-screen Show (4:3)</PresentationFormat>
  <Paragraphs>350</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180</cp:revision>
  <dcterms:created xsi:type="dcterms:W3CDTF">2013-09-18T18:50:13Z</dcterms:created>
  <dcterms:modified xsi:type="dcterms:W3CDTF">2013-10-04T18:06:50Z</dcterms:modified>
</cp:coreProperties>
</file>