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14" r:id="rId3"/>
    <p:sldMasterId id="2147483705" r:id="rId4"/>
  </p:sldMasterIdLst>
  <p:notesMasterIdLst>
    <p:notesMasterId r:id="rId11"/>
  </p:notesMasterIdLst>
  <p:handoutMasterIdLst>
    <p:handoutMasterId r:id="rId12"/>
  </p:handoutMasterIdLst>
  <p:sldIdLst>
    <p:sldId id="274" r:id="rId5"/>
    <p:sldId id="275" r:id="rId6"/>
    <p:sldId id="291" r:id="rId7"/>
    <p:sldId id="284" r:id="rId8"/>
    <p:sldId id="293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22C"/>
    <a:srgbClr val="881C1C"/>
    <a:srgbClr val="7F7F7F"/>
    <a:srgbClr val="5D131B"/>
    <a:srgbClr val="68161E"/>
    <a:srgbClr val="681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83" autoAdjust="0"/>
  </p:normalViewPr>
  <p:slideViewPr>
    <p:cSldViewPr snapToObjects="1">
      <p:cViewPr varScale="1">
        <p:scale>
          <a:sx n="67" d="100"/>
          <a:sy n="67" d="100"/>
        </p:scale>
        <p:origin x="1282" y="58"/>
      </p:cViewPr>
      <p:guideLst>
        <p:guide orient="horz" pos="672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4CFDF-9349-E94B-A858-D893FD55009F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University of Waterloo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10CD6-2589-8C48-BB6C-EB7807600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4C43C-428B-294B-AAF6-59E9641DB7EB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University of Waterloo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7A49-9DCE-0043-BE47-D74C44ADF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81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Waterloo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47A49-9DCE-0043-BE47-D74C44ADF7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Waterloo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47A49-9DCE-0043-BE47-D74C44ADF7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Waterloo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47A49-9DCE-0043-BE47-D74C44ADF7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Waterloo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47A49-9DCE-0043-BE47-D74C44ADF7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5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0" y="1524000"/>
            <a:ext cx="9144000" cy="1524000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Title / Thank You</a:t>
            </a:r>
            <a:br>
              <a:rPr lang="en-US" dirty="0" smtClean="0"/>
            </a:br>
            <a:r>
              <a:rPr lang="en-US" dirty="0" smtClean="0"/>
              <a:t>(Use for first/last slide)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423684"/>
            <a:ext cx="6553200" cy="1416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building as column">
    <p:bg>
      <p:bgPr>
        <a:solidFill>
          <a:srgbClr val="681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1D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trium vertical_small.jpg"/>
          <p:cNvPicPr>
            <a:picLocks noChangeAspect="1"/>
          </p:cNvPicPr>
          <p:nvPr userDrawn="1"/>
        </p:nvPicPr>
        <p:blipFill>
          <a:blip r:embed="rId2"/>
          <a:srcRect l="9273" t="874"/>
          <a:stretch>
            <a:fillRect/>
          </a:stretch>
        </p:blipFill>
        <p:spPr>
          <a:xfrm>
            <a:off x="228600" y="228600"/>
            <a:ext cx="4174810" cy="6400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105400" y="609600"/>
            <a:ext cx="3733800" cy="1020762"/>
          </a:xfrm>
          <a:prstGeom prst="rect">
            <a:avLst/>
          </a:prstGeom>
        </p:spPr>
        <p:txBody>
          <a:bodyPr vert="horz"/>
          <a:lstStyle>
            <a:lvl1pPr algn="l">
              <a:defRPr sz="3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1752600"/>
            <a:ext cx="3733800" cy="4618037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List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 smi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219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-76200"/>
            <a:ext cx="10554078" cy="7010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4438839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52600"/>
            <a:ext cx="3657600" cy="4800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2pPr>
            <a:lvl3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3pPr>
            <a:lvl4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4pPr>
            <a:lvl5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add paragraph or data points.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at chalk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itt_49.jpg"/>
          <p:cNvPicPr>
            <a:picLocks noChangeAspect="1"/>
          </p:cNvPicPr>
          <p:nvPr userDrawn="1"/>
        </p:nvPicPr>
        <p:blipFill>
          <a:blip r:embed="rId2"/>
          <a:srcRect r="9630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76800" y="381000"/>
            <a:ext cx="3886200" cy="2971799"/>
          </a:xfrm>
          <a:prstGeom prst="rect">
            <a:avLst/>
          </a:prstGeom>
          <a:solidFill>
            <a:srgbClr val="681D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81600" y="1524000"/>
            <a:ext cx="3276600" cy="15240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2pPr>
            <a:lvl3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3pPr>
            <a:lvl4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4pPr>
            <a:lvl5pPr marL="0" indent="0">
              <a:buFontTx/>
              <a:buNone/>
              <a:defRPr>
                <a:solidFill>
                  <a:srgbClr val="FFFFFF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add paragraph or data points.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5181600" y="571500"/>
            <a:ext cx="3276600" cy="8001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1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17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80010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681D2C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828800"/>
            <a:ext cx="8001000" cy="3733800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8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5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0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81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79248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681D2C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05000"/>
            <a:ext cx="7924800" cy="25908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large blocks of text. Use bold to highlight important information.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diam.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80010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681D2C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828800"/>
            <a:ext cx="4648200" cy="3733800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1 column list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2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tudi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enberg-16.jpg"/>
          <p:cNvPicPr>
            <a:picLocks noChangeAspect="1"/>
          </p:cNvPicPr>
          <p:nvPr userDrawn="1"/>
        </p:nvPicPr>
        <p:blipFill>
          <a:blip r:embed="rId2"/>
          <a:srcRect l="-2083" t="2780" b="29109"/>
          <a:stretch>
            <a:fillRect/>
          </a:stretch>
        </p:blipFill>
        <p:spPr>
          <a:xfrm>
            <a:off x="609600" y="1676400"/>
            <a:ext cx="3733800" cy="3733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80772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681D2C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1676400"/>
            <a:ext cx="3886200" cy="37338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7F7F7F"/>
                </a:solidFill>
                <a:latin typeface="Tahoma"/>
                <a:cs typeface="Tahoma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large amounts of text. Use bold to highlight important information.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enberg logo_UMass_RGB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00800" y="5638800"/>
            <a:ext cx="2743200" cy="137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685800" y="6172200"/>
            <a:ext cx="6019800" cy="1588"/>
          </a:xfrm>
          <a:prstGeom prst="line">
            <a:avLst/>
          </a:prstGeom>
          <a:ln>
            <a:solidFill>
              <a:srgbClr val="681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52600"/>
            <a:ext cx="2743200" cy="2971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1pPr>
            <a:lvl2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2pPr>
            <a:lvl3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3pPr>
            <a:lvl4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4pPr>
            <a:lvl5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add paragraph.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1"/>
          </p:nvPr>
        </p:nvSpPr>
        <p:spPr>
          <a:xfrm>
            <a:off x="3733800" y="1752600"/>
            <a:ext cx="3886200" cy="2971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80010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681D2C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enberg logo_UMass_RGB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00800" y="5638800"/>
            <a:ext cx="2743200" cy="137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685800" y="6172200"/>
            <a:ext cx="6019800" cy="1588"/>
          </a:xfrm>
          <a:prstGeom prst="line">
            <a:avLst/>
          </a:prstGeom>
          <a:ln>
            <a:solidFill>
              <a:srgbClr val="681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yer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600" y="3581400"/>
            <a:ext cx="2928877" cy="19084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85800" y="3354388"/>
            <a:ext cx="7729477" cy="1588"/>
          </a:xfrm>
          <a:prstGeom prst="line">
            <a:avLst/>
          </a:prstGeom>
          <a:ln w="6350" cap="flat" cmpd="sng" algn="ctr">
            <a:solidFill>
              <a:srgbClr val="681D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senberg_School_of_Management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77862" y="3581400"/>
            <a:ext cx="2932338" cy="1908347"/>
          </a:xfrm>
          <a:prstGeom prst="rect">
            <a:avLst/>
          </a:prstGeom>
        </p:spPr>
      </p:pic>
      <p:pic>
        <p:nvPicPr>
          <p:cNvPr id="10" name="Picture 9" descr="DSC_1911.jpg"/>
          <p:cNvPicPr>
            <a:picLocks noChangeAspect="1"/>
          </p:cNvPicPr>
          <p:nvPr userDrawn="1"/>
        </p:nvPicPr>
        <p:blipFill>
          <a:blip r:embed="rId6"/>
          <a:srcRect l="13033" r="13009"/>
          <a:stretch>
            <a:fillRect/>
          </a:stretch>
        </p:blipFill>
        <p:spPr>
          <a:xfrm>
            <a:off x="685800" y="3581303"/>
            <a:ext cx="1524000" cy="190844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79248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681D2C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6688" y="1828800"/>
            <a:ext cx="7924800" cy="1371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Insert text </a:t>
            </a:r>
            <a:r>
              <a:rPr lang="en-US" dirty="0" err="1" smtClean="0"/>
              <a:t>here.Lorem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maroon background">
    <p:bg>
      <p:bgPr>
        <a:solidFill>
          <a:srgbClr val="681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265" y="-152400"/>
            <a:ext cx="9296400" cy="7315200"/>
          </a:xfrm>
          <a:prstGeom prst="rect">
            <a:avLst/>
          </a:prstGeom>
          <a:solidFill>
            <a:srgbClr val="681D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6172200"/>
            <a:ext cx="60198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senberg Logo in full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6172200"/>
            <a:ext cx="1752605" cy="361037"/>
          </a:xfrm>
          <a:prstGeom prst="rect">
            <a:avLst/>
          </a:prstGeom>
        </p:spPr>
      </p:pic>
      <p:pic>
        <p:nvPicPr>
          <p:cNvPr id="8" name="Picture 7" descr="Isenberg-17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457200"/>
            <a:ext cx="3661991" cy="5486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0605" y="1143000"/>
            <a:ext cx="3962400" cy="4800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add quotation or data points.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60900" y="457200"/>
            <a:ext cx="39497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d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1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2_white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41111" b="47746"/>
              <a:stretch>
                <a:fillRect/>
              </a:stretch>
            </p:blipFill>
          </mc:Choice>
          <mc:Fallback>
            <p:blipFill>
              <a:blip r:embed="rId4"/>
              <a:srcRect t="41111" b="47746"/>
              <a:stretch>
                <a:fillRect/>
              </a:stretch>
            </p:blipFill>
          </mc:Fallback>
        </mc:AlternateContent>
        <p:spPr>
          <a:xfrm>
            <a:off x="6172204" y="5867400"/>
            <a:ext cx="2286000" cy="329661"/>
          </a:xfrm>
          <a:prstGeom prst="rect">
            <a:avLst/>
          </a:prstGeom>
        </p:spPr>
      </p:pic>
      <p:pic>
        <p:nvPicPr>
          <p:cNvPr id="10" name="Picture 9" descr="Isenberg Logo in full_RG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0" y="5811163"/>
            <a:ext cx="1752605" cy="361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  <a:alpha val="43000"/>
              </a:schemeClr>
            </a:gs>
            <a:gs pos="100000">
              <a:schemeClr val="bg1">
                <a:shade val="30000"/>
                <a:satMod val="200000"/>
                <a:alpha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enberg logo_UMass_RGB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400800" y="5638800"/>
            <a:ext cx="2743200" cy="137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685800" y="6172200"/>
            <a:ext cx="6019800" cy="1588"/>
          </a:xfrm>
          <a:prstGeom prst="line">
            <a:avLst/>
          </a:prstGeom>
          <a:ln>
            <a:solidFill>
              <a:srgbClr val="681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457200" y="6248400"/>
            <a:ext cx="6248400" cy="4063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buFont typeface="Arial"/>
              <a:buNone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1D2C"/>
                </a:solidFill>
                <a:effectLst/>
                <a:uLnTx/>
                <a:uFillTx/>
                <a:latin typeface="Avenir LT Std 35 Light"/>
                <a:ea typeface="+mn-ea"/>
                <a:cs typeface="Avenir LT Std 35 Light"/>
              </a:rPr>
              <a:t>UWCISA Toronto, CA October 1-3,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0" r:id="rId4"/>
    <p:sldLayoutId id="2147483698" r:id="rId5"/>
    <p:sldLayoutId id="2147483685" r:id="rId6"/>
    <p:sldLayoutId id="2147483684" r:id="rId7"/>
    <p:sldLayoutId id="2147483674" r:id="rId8"/>
    <p:sldLayoutId id="2147483675" r:id="rId9"/>
    <p:sldLayoutId id="2147483701" r:id="rId10"/>
    <p:sldLayoutId id="2147483702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 of Waterloo Symposium on Information Integrity and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7EFE-F037-4317-8A68-65BC39BB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tint val="80000"/>
                <a:satMod val="300000"/>
                <a:alpha val="43000"/>
              </a:schemeClr>
            </a:gs>
            <a:gs pos="100000">
              <a:schemeClr val="bg1">
                <a:shade val="30000"/>
                <a:satMod val="200000"/>
                <a:alpha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Attestation and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86000" y="5867400"/>
            <a:ext cx="4267200" cy="3048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defRPr/>
            </a:pPr>
            <a:r>
              <a:rPr lang="en-US" sz="1200" b="1" dirty="0">
                <a:solidFill>
                  <a:schemeClr val="bg1"/>
                </a:solidFill>
                <a:latin typeface="Avenir LT Std 35 Light"/>
                <a:cs typeface="Avenir LT Std 35 Light"/>
              </a:rPr>
              <a:t>ICGA-</a:t>
            </a:r>
            <a:r>
              <a:rPr lang="en-US" sz="1200" b="1" dirty="0" err="1">
                <a:solidFill>
                  <a:schemeClr val="bg1"/>
                </a:solidFill>
                <a:latin typeface="Avenir LT Std 35 Light"/>
                <a:cs typeface="Avenir LT Std 35 Light"/>
              </a:rPr>
              <a:t>IConFESR</a:t>
            </a:r>
            <a:r>
              <a:rPr lang="en-US" sz="1200" b="1" dirty="0">
                <a:solidFill>
                  <a:schemeClr val="bg1"/>
                </a:solidFill>
                <a:latin typeface="Avenir LT Std 35 Light"/>
                <a:cs typeface="Avenir LT Std 35 Light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venir LT Std 35 Light"/>
                <a:cs typeface="Avenir LT Std 35 Light"/>
              </a:rPr>
              <a:t>Trakya</a:t>
            </a:r>
            <a:r>
              <a:rPr lang="en-US" sz="1200" b="1" dirty="0">
                <a:solidFill>
                  <a:schemeClr val="bg1"/>
                </a:solidFill>
                <a:latin typeface="Avenir LT Std 35 Light"/>
                <a:cs typeface="Avenir LT Std 35 Light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Avenir LT Std 35 Light"/>
                <a:cs typeface="Avenir LT Std 35 Light"/>
              </a:rPr>
              <a:t>Üniversitesi</a:t>
            </a:r>
            <a:r>
              <a:rPr lang="en-US" sz="1200" b="1" dirty="0">
                <a:solidFill>
                  <a:schemeClr val="bg1"/>
                </a:solidFill>
                <a:latin typeface="Avenir LT Std 35 Light"/>
                <a:cs typeface="Avenir LT Std 35 Light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venir LT Std 35 Light"/>
                <a:cs typeface="Avenir LT Std 35 Light"/>
              </a:rPr>
              <a:t>Sept 23-26, 2014 </a:t>
            </a:r>
            <a:r>
              <a:rPr lang="en-US" sz="1200" b="1" dirty="0" smtClean="0">
                <a:solidFill>
                  <a:srgbClr val="681D2C"/>
                </a:solidFill>
                <a:latin typeface="Avenir LT Std 35 Light"/>
                <a:cs typeface="Avenir LT Std 35 Light"/>
              </a:rPr>
              <a:t>September </a:t>
            </a:r>
            <a:r>
              <a:rPr lang="en-US" sz="1200" b="1" dirty="0">
                <a:solidFill>
                  <a:srgbClr val="681D2C"/>
                </a:solidFill>
                <a:latin typeface="Avenir LT Std 35 Light"/>
                <a:cs typeface="Avenir LT Std 35 Light"/>
              </a:rPr>
              <a:t>23-26, 2014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3048000"/>
            <a:ext cx="6553200" cy="1828800"/>
          </a:xfrm>
        </p:spPr>
        <p:txBody>
          <a:bodyPr/>
          <a:lstStyle/>
          <a:p>
            <a:r>
              <a:rPr lang="en-US" sz="2800" dirty="0" smtClean="0"/>
              <a:t>Dr. Graham Gal</a:t>
            </a:r>
          </a:p>
          <a:p>
            <a:r>
              <a:rPr lang="en-US" sz="1800" dirty="0" smtClean="0"/>
              <a:t>Department of Accounting</a:t>
            </a:r>
          </a:p>
          <a:p>
            <a:r>
              <a:rPr lang="en-US" sz="1800" dirty="0" smtClean="0"/>
              <a:t>Isenberg School of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6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Issues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Who Should Provide Assurance </a:t>
            </a:r>
          </a:p>
          <a:p>
            <a:r>
              <a:rPr lang="en-US" sz="2800" dirty="0" smtClean="0"/>
              <a:t>What Should be Reported</a:t>
            </a:r>
          </a:p>
          <a:p>
            <a:r>
              <a:rPr lang="en-US" sz="2800" dirty="0" smtClean="0"/>
              <a:t>Where will the Assurance Providers Come From</a:t>
            </a:r>
          </a:p>
          <a:p>
            <a:r>
              <a:rPr lang="en-US" sz="2800" dirty="0" smtClean="0"/>
              <a:t>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8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Should Provide the Assurance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r>
              <a:rPr lang="en-US" dirty="0" smtClean="0"/>
              <a:t>The Role of Software Developers/Vendors</a:t>
            </a:r>
          </a:p>
          <a:p>
            <a:pPr lvl="1"/>
            <a:r>
              <a:rPr lang="en-US" dirty="0" smtClean="0"/>
              <a:t>Should ANYONE be able to see any code</a:t>
            </a:r>
          </a:p>
          <a:p>
            <a:pPr lvl="2"/>
            <a:r>
              <a:rPr lang="en-US" dirty="0" smtClean="0"/>
              <a:t>Voting Machines</a:t>
            </a:r>
          </a:p>
          <a:p>
            <a:pPr lvl="2"/>
            <a:r>
              <a:rPr lang="en-US" dirty="0" smtClean="0"/>
              <a:t>Cars</a:t>
            </a:r>
          </a:p>
          <a:p>
            <a:pPr lvl="2"/>
            <a:r>
              <a:rPr lang="en-US" dirty="0" smtClean="0"/>
              <a:t>SIRI</a:t>
            </a:r>
          </a:p>
          <a:p>
            <a:pPr lvl="2"/>
            <a:r>
              <a:rPr lang="en-US" dirty="0" smtClean="0"/>
              <a:t>EVERY app</a:t>
            </a:r>
          </a:p>
          <a:p>
            <a:pPr lvl="1"/>
            <a:r>
              <a:rPr lang="en-US" dirty="0" smtClean="0"/>
              <a:t>Who should be in charge of making the distinction</a:t>
            </a:r>
          </a:p>
          <a:p>
            <a:pPr lvl="2"/>
            <a:r>
              <a:rPr lang="en-US" dirty="0" smtClean="0"/>
              <a:t>What is Proprietary</a:t>
            </a:r>
          </a:p>
          <a:p>
            <a:pPr lvl="2"/>
            <a:r>
              <a:rPr lang="en-US" dirty="0" smtClean="0"/>
              <a:t>Distinction between code and date used by the code</a:t>
            </a:r>
          </a:p>
          <a:p>
            <a:pPr lvl="2"/>
            <a:r>
              <a:rPr lang="en-US" dirty="0" smtClean="0"/>
              <a:t>A + B*A = C</a:t>
            </a:r>
          </a:p>
          <a:p>
            <a:r>
              <a:rPr lang="en-US" dirty="0" smtClean="0"/>
              <a:t>Is there a difference</a:t>
            </a:r>
          </a:p>
          <a:p>
            <a:pPr lvl="1"/>
            <a:r>
              <a:rPr lang="en-US" dirty="0" smtClean="0"/>
              <a:t>Cyber-espionage and theft of intellectual property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8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Should be Reported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828800"/>
            <a:ext cx="8001000" cy="3962400"/>
          </a:xfrm>
        </p:spPr>
        <p:txBody>
          <a:bodyPr/>
          <a:lstStyle/>
          <a:p>
            <a:r>
              <a:rPr lang="en-US" dirty="0" smtClean="0"/>
              <a:t>Should Everything be Reported</a:t>
            </a:r>
          </a:p>
          <a:p>
            <a:r>
              <a:rPr lang="en-US" dirty="0" smtClean="0"/>
              <a:t>When it is discovered or when it is fixed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Who should get to report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Should everything be reported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302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will the Assurance Providers Come From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Will the come from Accounting Programs</a:t>
            </a:r>
          </a:p>
          <a:p>
            <a:pPr lvl="1"/>
            <a:r>
              <a:rPr lang="en-US" dirty="0" smtClean="0"/>
              <a:t>Our Business Advisory Council is interested in CPA Exam Pass rates</a:t>
            </a:r>
          </a:p>
          <a:p>
            <a:pPr lvl="1"/>
            <a:endParaRPr lang="en-US" dirty="0"/>
          </a:p>
          <a:p>
            <a:r>
              <a:rPr lang="en-US" dirty="0" smtClean="0"/>
              <a:t>Will the AICPA create new exams</a:t>
            </a:r>
          </a:p>
          <a:p>
            <a:endParaRPr lang="en-US" dirty="0"/>
          </a:p>
          <a:p>
            <a:r>
              <a:rPr lang="en-US" dirty="0" smtClean="0"/>
              <a:t>Is Materiality an Issue</a:t>
            </a:r>
          </a:p>
          <a:p>
            <a:endParaRPr lang="en-US" dirty="0"/>
          </a:p>
          <a:p>
            <a:r>
              <a:rPr lang="en-US" smtClean="0"/>
              <a:t>Damages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77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can Firms do</a:t>
            </a:r>
          </a:p>
          <a:p>
            <a:pPr lvl="1"/>
            <a:r>
              <a:rPr lang="en-US" dirty="0" smtClean="0"/>
              <a:t>IA and  INFOSEC Relationship</a:t>
            </a:r>
          </a:p>
          <a:p>
            <a:pPr lvl="1"/>
            <a:r>
              <a:rPr lang="en-US" dirty="0" smtClean="0"/>
              <a:t>IA INFOSEC Knowledge</a:t>
            </a:r>
          </a:p>
          <a:p>
            <a:r>
              <a:rPr lang="en-US" dirty="0" smtClean="0"/>
              <a:t>Fraud and INFOSEC</a:t>
            </a:r>
          </a:p>
          <a:p>
            <a:pPr lvl="1"/>
            <a:r>
              <a:rPr lang="en-US" dirty="0" smtClean="0"/>
              <a:t>Types of Perpetrators</a:t>
            </a:r>
          </a:p>
          <a:p>
            <a:pPr lvl="2"/>
            <a:r>
              <a:rPr lang="en-US" dirty="0" smtClean="0"/>
              <a:t>Narcissist - Overconfident</a:t>
            </a:r>
          </a:p>
          <a:p>
            <a:pPr lvl="2"/>
            <a:r>
              <a:rPr lang="en-US" dirty="0" smtClean="0"/>
              <a:t>Psychopathy - Reckless</a:t>
            </a:r>
          </a:p>
          <a:p>
            <a:pPr lvl="2"/>
            <a:r>
              <a:rPr lang="en-US" dirty="0" smtClean="0"/>
              <a:t>Machiavellianism - Amoral</a:t>
            </a:r>
            <a:endParaRPr lang="en-US" dirty="0"/>
          </a:p>
          <a:p>
            <a:r>
              <a:rPr lang="en-US" dirty="0" smtClean="0"/>
              <a:t>Lock Knowledge versus Data</a:t>
            </a:r>
            <a:endParaRPr lang="en-US" dirty="0"/>
          </a:p>
          <a:p>
            <a:r>
              <a:rPr lang="en-US" smtClean="0"/>
              <a:t>Software Engineering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01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9182</TotalTime>
  <Words>214</Words>
  <Application>Microsoft Office PowerPoint</Application>
  <PresentationFormat>On-screen Show (4:3)</PresentationFormat>
  <Paragraphs>67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LT Std 35 Light</vt:lpstr>
      <vt:lpstr>Calibri</vt:lpstr>
      <vt:lpstr>Calibri Light</vt:lpstr>
      <vt:lpstr>Tahoma</vt:lpstr>
      <vt:lpstr>Office Theme</vt:lpstr>
      <vt:lpstr>Office Theme</vt:lpstr>
      <vt:lpstr>1_Custom Design</vt:lpstr>
      <vt:lpstr>Custom Design</vt:lpstr>
      <vt:lpstr>Cybersecurity Attestation and Reporting</vt:lpstr>
      <vt:lpstr>Main Issues</vt:lpstr>
      <vt:lpstr>Who Should Provide the Assurance</vt:lpstr>
      <vt:lpstr>What Should be Reported</vt:lpstr>
      <vt:lpstr>Where will the Assurance Providers Come From</vt:lpstr>
      <vt:lpstr>Research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Zoe Pappenheimer</dc:creator>
  <cp:lastModifiedBy>A Bisch</cp:lastModifiedBy>
  <cp:revision>127</cp:revision>
  <dcterms:created xsi:type="dcterms:W3CDTF">2011-09-01T17:11:00Z</dcterms:created>
  <dcterms:modified xsi:type="dcterms:W3CDTF">2015-09-30T13:55:34Z</dcterms:modified>
</cp:coreProperties>
</file>