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19"/>
  </p:notesMasterIdLst>
  <p:sldIdLst>
    <p:sldId id="265" r:id="rId2"/>
    <p:sldId id="280"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8E8E"/>
    <a:srgbClr val="BFBFBF"/>
    <a:srgbClr val="D5D7E0"/>
    <a:srgbClr val="434B69"/>
    <a:srgbClr val="002060"/>
    <a:srgbClr val="545E82"/>
    <a:srgbClr val="5C6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575" autoAdjust="0"/>
  </p:normalViewPr>
  <p:slideViewPr>
    <p:cSldViewPr snapToObjects="1">
      <p:cViewPr varScale="1">
        <p:scale>
          <a:sx n="70" d="100"/>
          <a:sy n="70" d="100"/>
        </p:scale>
        <p:origin x="-1536" y="-90"/>
      </p:cViewPr>
      <p:guideLst>
        <p:guide orient="horz" pos="148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4F1A4-0D47-4C06-B4A6-F2E86381DDC9}"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CA"/>
        </a:p>
      </dgm:t>
    </dgm:pt>
    <dgm:pt modelId="{B530673F-F95D-44C6-A7EF-F95A05AAE765}">
      <dgm:prSet phldrT="[Text]" custT="1"/>
      <dgm:spPr/>
      <dgm:t>
        <a:bodyPr/>
        <a:lstStyle/>
        <a:p>
          <a:r>
            <a:rPr lang="en-CA" sz="1800" dirty="0" smtClean="0">
              <a:solidFill>
                <a:srgbClr val="FF0000"/>
              </a:solidFill>
            </a:rPr>
            <a:t>Predicate </a:t>
          </a:r>
        </a:p>
        <a:p>
          <a:r>
            <a:rPr lang="en-CA" sz="1800" dirty="0" smtClean="0">
              <a:solidFill>
                <a:srgbClr val="FF0000"/>
              </a:solidFill>
            </a:rPr>
            <a:t>Offence</a:t>
          </a:r>
          <a:endParaRPr lang="en-CA" sz="1800" dirty="0">
            <a:solidFill>
              <a:srgbClr val="FF0000"/>
            </a:solidFill>
          </a:endParaRPr>
        </a:p>
      </dgm:t>
    </dgm:pt>
    <dgm:pt modelId="{75DD2AF9-95AE-4B6C-BBD8-F99EEFAAF17B}" type="parTrans" cxnId="{1ADC75D7-D9C8-4688-B763-12DD6037CC09}">
      <dgm:prSet/>
      <dgm:spPr/>
      <dgm:t>
        <a:bodyPr/>
        <a:lstStyle/>
        <a:p>
          <a:endParaRPr lang="en-CA"/>
        </a:p>
      </dgm:t>
    </dgm:pt>
    <dgm:pt modelId="{656821A3-1DE6-4425-99E9-57CFAC421958}" type="sibTrans" cxnId="{1ADC75D7-D9C8-4688-B763-12DD6037CC09}">
      <dgm:prSet/>
      <dgm:spPr/>
      <dgm:t>
        <a:bodyPr/>
        <a:lstStyle/>
        <a:p>
          <a:endParaRPr lang="en-CA"/>
        </a:p>
      </dgm:t>
    </dgm:pt>
    <dgm:pt modelId="{413FFB67-AA10-4E23-97C6-A40A9784ABB6}">
      <dgm:prSet phldrT="[Text]" custT="1"/>
      <dgm:spPr/>
      <dgm:t>
        <a:bodyPr/>
        <a:lstStyle/>
        <a:p>
          <a:r>
            <a:rPr lang="en-CA" sz="1800" dirty="0" smtClean="0"/>
            <a:t>Integration</a:t>
          </a:r>
          <a:endParaRPr lang="en-CA" sz="1800" dirty="0"/>
        </a:p>
      </dgm:t>
    </dgm:pt>
    <dgm:pt modelId="{80FD6063-2D37-4010-8F68-504AB4AEF237}" type="parTrans" cxnId="{661C13A4-2CF8-4BE1-A806-8C450A679C04}">
      <dgm:prSet/>
      <dgm:spPr/>
      <dgm:t>
        <a:bodyPr/>
        <a:lstStyle/>
        <a:p>
          <a:endParaRPr lang="en-CA"/>
        </a:p>
      </dgm:t>
    </dgm:pt>
    <dgm:pt modelId="{D5B17236-9FA5-4EE3-8AF8-B443D020C203}" type="sibTrans" cxnId="{661C13A4-2CF8-4BE1-A806-8C450A679C04}">
      <dgm:prSet/>
      <dgm:spPr/>
      <dgm:t>
        <a:bodyPr/>
        <a:lstStyle/>
        <a:p>
          <a:endParaRPr lang="en-CA"/>
        </a:p>
      </dgm:t>
    </dgm:pt>
    <dgm:pt modelId="{A678668E-D490-464E-AFE4-BFC022A202C3}">
      <dgm:prSet phldrT="[Text]" custT="1"/>
      <dgm:spPr/>
      <dgm:t>
        <a:bodyPr/>
        <a:lstStyle/>
        <a:p>
          <a:r>
            <a:rPr lang="en-CA" sz="1800" dirty="0" smtClean="0"/>
            <a:t>Placement</a:t>
          </a:r>
          <a:endParaRPr lang="en-CA" sz="1800" dirty="0"/>
        </a:p>
      </dgm:t>
    </dgm:pt>
    <dgm:pt modelId="{11920B78-6BC7-41F6-8EFF-1A6CDE4B49AC}" type="parTrans" cxnId="{7F5453C4-9AED-41BF-803E-0C01DB36978B}">
      <dgm:prSet/>
      <dgm:spPr/>
      <dgm:t>
        <a:bodyPr/>
        <a:lstStyle/>
        <a:p>
          <a:endParaRPr lang="en-CA"/>
        </a:p>
      </dgm:t>
    </dgm:pt>
    <dgm:pt modelId="{B8D72DB3-226F-454A-8228-983EDBB55F03}" type="sibTrans" cxnId="{7F5453C4-9AED-41BF-803E-0C01DB36978B}">
      <dgm:prSet/>
      <dgm:spPr/>
      <dgm:t>
        <a:bodyPr/>
        <a:lstStyle/>
        <a:p>
          <a:endParaRPr lang="en-CA"/>
        </a:p>
      </dgm:t>
    </dgm:pt>
    <dgm:pt modelId="{1D2AC6A2-30ED-47B1-AF34-D4DF6968BFCA}">
      <dgm:prSet custT="1"/>
      <dgm:spPr/>
      <dgm:t>
        <a:bodyPr/>
        <a:lstStyle/>
        <a:p>
          <a:r>
            <a:rPr lang="en-CA" sz="1800" dirty="0" smtClean="0"/>
            <a:t>Layering</a:t>
          </a:r>
          <a:endParaRPr lang="en-CA" sz="1800" dirty="0"/>
        </a:p>
      </dgm:t>
    </dgm:pt>
    <dgm:pt modelId="{BCB7BF4A-D255-4C92-A2A2-ED9700C15512}" type="parTrans" cxnId="{BB4BBA95-2A8A-4687-9D60-ABAA1BAF2EE3}">
      <dgm:prSet/>
      <dgm:spPr/>
      <dgm:t>
        <a:bodyPr/>
        <a:lstStyle/>
        <a:p>
          <a:endParaRPr lang="en-CA"/>
        </a:p>
      </dgm:t>
    </dgm:pt>
    <dgm:pt modelId="{D7CE62B4-07AE-48E4-AF39-A73FE4827BAF}" type="sibTrans" cxnId="{BB4BBA95-2A8A-4687-9D60-ABAA1BAF2EE3}">
      <dgm:prSet/>
      <dgm:spPr/>
      <dgm:t>
        <a:bodyPr/>
        <a:lstStyle/>
        <a:p>
          <a:endParaRPr lang="en-CA"/>
        </a:p>
      </dgm:t>
    </dgm:pt>
    <dgm:pt modelId="{FA5A391B-3BBB-42F9-BADB-12055337C803}" type="pres">
      <dgm:prSet presAssocID="{96D4F1A4-0D47-4C06-B4A6-F2E86381DDC9}" presName="Name0" presStyleCnt="0">
        <dgm:presLayoutVars>
          <dgm:chMax val="7"/>
          <dgm:chPref val="7"/>
          <dgm:dir/>
          <dgm:animLvl val="lvl"/>
        </dgm:presLayoutVars>
      </dgm:prSet>
      <dgm:spPr/>
      <dgm:t>
        <a:bodyPr/>
        <a:lstStyle/>
        <a:p>
          <a:endParaRPr lang="en-CA"/>
        </a:p>
      </dgm:t>
    </dgm:pt>
    <dgm:pt modelId="{98874B7C-06D1-4F99-AE2E-B650509FE909}" type="pres">
      <dgm:prSet presAssocID="{B530673F-F95D-44C6-A7EF-F95A05AAE765}" presName="Accent1" presStyleCnt="0"/>
      <dgm:spPr/>
    </dgm:pt>
    <dgm:pt modelId="{8763BAC0-5634-460A-BFE4-E08DFCFD0F69}" type="pres">
      <dgm:prSet presAssocID="{B530673F-F95D-44C6-A7EF-F95A05AAE765}" presName="Accent" presStyleLbl="node1" presStyleIdx="0" presStyleCnt="4" custAng="15233225" custLinFactX="-45981" custLinFactNeighborX="-100000" custLinFactNeighborY="62112"/>
      <dgm:spPr/>
    </dgm:pt>
    <dgm:pt modelId="{92411A9E-46F5-4C19-8462-C119F9B9920F}" type="pres">
      <dgm:prSet presAssocID="{B530673F-F95D-44C6-A7EF-F95A05AAE765}" presName="Parent1" presStyleLbl="revTx" presStyleIdx="0" presStyleCnt="4" custLinFactX="-100000" custLinFactY="100000" custLinFactNeighborX="-172253" custLinFactNeighborY="112651">
        <dgm:presLayoutVars>
          <dgm:chMax val="1"/>
          <dgm:chPref val="1"/>
          <dgm:bulletEnabled val="1"/>
        </dgm:presLayoutVars>
      </dgm:prSet>
      <dgm:spPr/>
      <dgm:t>
        <a:bodyPr/>
        <a:lstStyle/>
        <a:p>
          <a:endParaRPr lang="en-CA"/>
        </a:p>
      </dgm:t>
    </dgm:pt>
    <dgm:pt modelId="{37B87280-88F1-42F8-8082-867D93293D51}" type="pres">
      <dgm:prSet presAssocID="{413FFB67-AA10-4E23-97C6-A40A9784ABB6}" presName="Accent2" presStyleCnt="0"/>
      <dgm:spPr/>
    </dgm:pt>
    <dgm:pt modelId="{DB7FD1B2-254F-433F-A98F-375AF497EB9D}" type="pres">
      <dgm:prSet presAssocID="{413FFB67-AA10-4E23-97C6-A40A9784ABB6}" presName="Accent" presStyleLbl="node1" presStyleIdx="1" presStyleCnt="4" custAng="15072218" custLinFactNeighborX="-56477" custLinFactNeighborY="10558"/>
      <dgm:spPr/>
    </dgm:pt>
    <dgm:pt modelId="{423800C9-B05F-496F-9570-697D148621D8}" type="pres">
      <dgm:prSet presAssocID="{413FFB67-AA10-4E23-97C6-A40A9784ABB6}" presName="Parent2" presStyleLbl="revTx" presStyleIdx="1" presStyleCnt="4" custLinFactX="23077" custLinFactNeighborX="100000" custLinFactNeighborY="-7308">
        <dgm:presLayoutVars>
          <dgm:chMax val="1"/>
          <dgm:chPref val="1"/>
          <dgm:bulletEnabled val="1"/>
        </dgm:presLayoutVars>
      </dgm:prSet>
      <dgm:spPr/>
      <dgm:t>
        <a:bodyPr/>
        <a:lstStyle/>
        <a:p>
          <a:endParaRPr lang="en-CA"/>
        </a:p>
      </dgm:t>
    </dgm:pt>
    <dgm:pt modelId="{DE8C051C-F1CC-4B6E-A022-DE36D91C0108}" type="pres">
      <dgm:prSet presAssocID="{1D2AC6A2-30ED-47B1-AF34-D4DF6968BFCA}" presName="Accent3" presStyleCnt="0"/>
      <dgm:spPr/>
    </dgm:pt>
    <dgm:pt modelId="{5B2D6F3E-879F-4352-96C4-90CD7A24C16D}" type="pres">
      <dgm:prSet presAssocID="{1D2AC6A2-30ED-47B1-AF34-D4DF6968BFCA}" presName="Accent" presStyleLbl="node1" presStyleIdx="2" presStyleCnt="4" custAng="16992068" custLinFactNeighborX="-27967" custLinFactNeighborY="-51721"/>
      <dgm:spPr/>
    </dgm:pt>
    <dgm:pt modelId="{4D7DA0CE-0D6B-461E-A51A-058D1F1A164F}" type="pres">
      <dgm:prSet presAssocID="{1D2AC6A2-30ED-47B1-AF34-D4DF6968BFCA}" presName="Parent3" presStyleLbl="revTx" presStyleIdx="2" presStyleCnt="4" custAng="0" custLinFactY="-100000" custLinFactNeighborX="-51017" custLinFactNeighborY="-150007">
        <dgm:presLayoutVars>
          <dgm:chMax val="1"/>
          <dgm:chPref val="1"/>
          <dgm:bulletEnabled val="1"/>
        </dgm:presLayoutVars>
      </dgm:prSet>
      <dgm:spPr/>
      <dgm:t>
        <a:bodyPr/>
        <a:lstStyle/>
        <a:p>
          <a:endParaRPr lang="en-CA"/>
        </a:p>
      </dgm:t>
    </dgm:pt>
    <dgm:pt modelId="{4E8ED2CE-B550-4C68-9902-95F09C407152}" type="pres">
      <dgm:prSet presAssocID="{A678668E-D490-464E-AFE4-BFC022A202C3}" presName="Accent4" presStyleCnt="0"/>
      <dgm:spPr/>
    </dgm:pt>
    <dgm:pt modelId="{96B7825D-3A60-40A5-AD4D-EF70E6346418}" type="pres">
      <dgm:prSet presAssocID="{A678668E-D490-464E-AFE4-BFC022A202C3}" presName="Accent" presStyleLbl="node1" presStyleIdx="3" presStyleCnt="4" custAng="13125410" custLinFactY="-28667" custLinFactNeighborX="72813" custLinFactNeighborY="-100000"/>
      <dgm:spPr/>
    </dgm:pt>
    <dgm:pt modelId="{FACFBF2B-7FE8-4B22-9310-2A204944D022}" type="pres">
      <dgm:prSet presAssocID="{A678668E-D490-464E-AFE4-BFC022A202C3}" presName="Parent4" presStyleLbl="revTx" presStyleIdx="3" presStyleCnt="4" custLinFactX="-5703" custLinFactY="-122321" custLinFactNeighborX="-100000" custLinFactNeighborY="-200000">
        <dgm:presLayoutVars>
          <dgm:chMax val="1"/>
          <dgm:chPref val="1"/>
          <dgm:bulletEnabled val="1"/>
        </dgm:presLayoutVars>
      </dgm:prSet>
      <dgm:spPr/>
      <dgm:t>
        <a:bodyPr/>
        <a:lstStyle/>
        <a:p>
          <a:endParaRPr lang="en-CA"/>
        </a:p>
      </dgm:t>
    </dgm:pt>
  </dgm:ptLst>
  <dgm:cxnLst>
    <dgm:cxn modelId="{EE4D975C-92C7-402C-91BD-A781F093E09D}" type="presOf" srcId="{96D4F1A4-0D47-4C06-B4A6-F2E86381DDC9}" destId="{FA5A391B-3BBB-42F9-BADB-12055337C803}" srcOrd="0" destOrd="0" presId="urn:microsoft.com/office/officeart/2009/layout/CircleArrowProcess"/>
    <dgm:cxn modelId="{BB4BBA95-2A8A-4687-9D60-ABAA1BAF2EE3}" srcId="{96D4F1A4-0D47-4C06-B4A6-F2E86381DDC9}" destId="{1D2AC6A2-30ED-47B1-AF34-D4DF6968BFCA}" srcOrd="2" destOrd="0" parTransId="{BCB7BF4A-D255-4C92-A2A2-ED9700C15512}" sibTransId="{D7CE62B4-07AE-48E4-AF39-A73FE4827BAF}"/>
    <dgm:cxn modelId="{1ADC75D7-D9C8-4688-B763-12DD6037CC09}" srcId="{96D4F1A4-0D47-4C06-B4A6-F2E86381DDC9}" destId="{B530673F-F95D-44C6-A7EF-F95A05AAE765}" srcOrd="0" destOrd="0" parTransId="{75DD2AF9-95AE-4B6C-BBD8-F99EEFAAF17B}" sibTransId="{656821A3-1DE6-4425-99E9-57CFAC421958}"/>
    <dgm:cxn modelId="{379025AB-6868-4AE5-87B0-4E763E700D76}" type="presOf" srcId="{1D2AC6A2-30ED-47B1-AF34-D4DF6968BFCA}" destId="{4D7DA0CE-0D6B-461E-A51A-058D1F1A164F}" srcOrd="0" destOrd="0" presId="urn:microsoft.com/office/officeart/2009/layout/CircleArrowProcess"/>
    <dgm:cxn modelId="{661C13A4-2CF8-4BE1-A806-8C450A679C04}" srcId="{96D4F1A4-0D47-4C06-B4A6-F2E86381DDC9}" destId="{413FFB67-AA10-4E23-97C6-A40A9784ABB6}" srcOrd="1" destOrd="0" parTransId="{80FD6063-2D37-4010-8F68-504AB4AEF237}" sibTransId="{D5B17236-9FA5-4EE3-8AF8-B443D020C203}"/>
    <dgm:cxn modelId="{D48CA802-38DE-4EB9-8E5D-2A5B97F99008}" type="presOf" srcId="{B530673F-F95D-44C6-A7EF-F95A05AAE765}" destId="{92411A9E-46F5-4C19-8462-C119F9B9920F}" srcOrd="0" destOrd="0" presId="urn:microsoft.com/office/officeart/2009/layout/CircleArrowProcess"/>
    <dgm:cxn modelId="{7F5453C4-9AED-41BF-803E-0C01DB36978B}" srcId="{96D4F1A4-0D47-4C06-B4A6-F2E86381DDC9}" destId="{A678668E-D490-464E-AFE4-BFC022A202C3}" srcOrd="3" destOrd="0" parTransId="{11920B78-6BC7-41F6-8EFF-1A6CDE4B49AC}" sibTransId="{B8D72DB3-226F-454A-8228-983EDBB55F03}"/>
    <dgm:cxn modelId="{ED275C46-3053-4EEE-809F-8805B91D5B5D}" type="presOf" srcId="{413FFB67-AA10-4E23-97C6-A40A9784ABB6}" destId="{423800C9-B05F-496F-9570-697D148621D8}" srcOrd="0" destOrd="0" presId="urn:microsoft.com/office/officeart/2009/layout/CircleArrowProcess"/>
    <dgm:cxn modelId="{909C8B1E-9618-4585-AB25-CF978820D90B}" type="presOf" srcId="{A678668E-D490-464E-AFE4-BFC022A202C3}" destId="{FACFBF2B-7FE8-4B22-9310-2A204944D022}" srcOrd="0" destOrd="0" presId="urn:microsoft.com/office/officeart/2009/layout/CircleArrowProcess"/>
    <dgm:cxn modelId="{EE873878-0D7F-410B-8BCB-9AFD86FE6C7A}" type="presParOf" srcId="{FA5A391B-3BBB-42F9-BADB-12055337C803}" destId="{98874B7C-06D1-4F99-AE2E-B650509FE909}" srcOrd="0" destOrd="0" presId="urn:microsoft.com/office/officeart/2009/layout/CircleArrowProcess"/>
    <dgm:cxn modelId="{D69DD12C-CFA8-4B8B-93CF-3F20F969B07B}" type="presParOf" srcId="{98874B7C-06D1-4F99-AE2E-B650509FE909}" destId="{8763BAC0-5634-460A-BFE4-E08DFCFD0F69}" srcOrd="0" destOrd="0" presId="urn:microsoft.com/office/officeart/2009/layout/CircleArrowProcess"/>
    <dgm:cxn modelId="{35C70698-4CC6-4CE0-A8CD-EF3C2508C872}" type="presParOf" srcId="{FA5A391B-3BBB-42F9-BADB-12055337C803}" destId="{92411A9E-46F5-4C19-8462-C119F9B9920F}" srcOrd="1" destOrd="0" presId="urn:microsoft.com/office/officeart/2009/layout/CircleArrowProcess"/>
    <dgm:cxn modelId="{445C962E-51A6-47E1-8E3C-FD13BB91B7F4}" type="presParOf" srcId="{FA5A391B-3BBB-42F9-BADB-12055337C803}" destId="{37B87280-88F1-42F8-8082-867D93293D51}" srcOrd="2" destOrd="0" presId="urn:microsoft.com/office/officeart/2009/layout/CircleArrowProcess"/>
    <dgm:cxn modelId="{ADED8752-AF36-449D-9A10-B5BDA7FE18D0}" type="presParOf" srcId="{37B87280-88F1-42F8-8082-867D93293D51}" destId="{DB7FD1B2-254F-433F-A98F-375AF497EB9D}" srcOrd="0" destOrd="0" presId="urn:microsoft.com/office/officeart/2009/layout/CircleArrowProcess"/>
    <dgm:cxn modelId="{54F2A8A6-C3F3-42B6-A1D4-80A32BC612D2}" type="presParOf" srcId="{FA5A391B-3BBB-42F9-BADB-12055337C803}" destId="{423800C9-B05F-496F-9570-697D148621D8}" srcOrd="3" destOrd="0" presId="urn:microsoft.com/office/officeart/2009/layout/CircleArrowProcess"/>
    <dgm:cxn modelId="{66D8178B-2A41-4F5C-A8EF-810D1115643E}" type="presParOf" srcId="{FA5A391B-3BBB-42F9-BADB-12055337C803}" destId="{DE8C051C-F1CC-4B6E-A022-DE36D91C0108}" srcOrd="4" destOrd="0" presId="urn:microsoft.com/office/officeart/2009/layout/CircleArrowProcess"/>
    <dgm:cxn modelId="{B6147D25-6434-4A53-B3B2-0E38FED5A72C}" type="presParOf" srcId="{DE8C051C-F1CC-4B6E-A022-DE36D91C0108}" destId="{5B2D6F3E-879F-4352-96C4-90CD7A24C16D}" srcOrd="0" destOrd="0" presId="urn:microsoft.com/office/officeart/2009/layout/CircleArrowProcess"/>
    <dgm:cxn modelId="{477A6292-2BCB-4698-A719-68D88AC85AD9}" type="presParOf" srcId="{FA5A391B-3BBB-42F9-BADB-12055337C803}" destId="{4D7DA0CE-0D6B-461E-A51A-058D1F1A164F}" srcOrd="5" destOrd="0" presId="urn:microsoft.com/office/officeart/2009/layout/CircleArrowProcess"/>
    <dgm:cxn modelId="{93DAB3AC-F6BF-4C2C-9F3E-CC2A6218915E}" type="presParOf" srcId="{FA5A391B-3BBB-42F9-BADB-12055337C803}" destId="{4E8ED2CE-B550-4C68-9902-95F09C407152}" srcOrd="6" destOrd="0" presId="urn:microsoft.com/office/officeart/2009/layout/CircleArrowProcess"/>
    <dgm:cxn modelId="{25FA206F-58D2-4C57-B82B-F8EE5A19DA50}" type="presParOf" srcId="{4E8ED2CE-B550-4C68-9902-95F09C407152}" destId="{96B7825D-3A60-40A5-AD4D-EF70E6346418}" srcOrd="0" destOrd="0" presId="urn:microsoft.com/office/officeart/2009/layout/CircleArrowProcess"/>
    <dgm:cxn modelId="{C1FA6B89-7EFA-4545-88A0-E58B9D77BCCF}" type="presParOf" srcId="{FA5A391B-3BBB-42F9-BADB-12055337C803}" destId="{FACFBF2B-7FE8-4B22-9310-2A204944D022}"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3BAC0-5634-460A-BFE4-E08DFCFD0F69}">
      <dsp:nvSpPr>
        <dsp:cNvPr id="0" name=""/>
        <dsp:cNvSpPr/>
      </dsp:nvSpPr>
      <dsp:spPr>
        <a:xfrm rot="15233225">
          <a:off x="-300110" y="1676061"/>
          <a:ext cx="2698175" cy="269845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11A9E-46F5-4C19-8462-C119F9B9920F}">
      <dsp:nvSpPr>
        <dsp:cNvPr id="0" name=""/>
        <dsp:cNvSpPr/>
      </dsp:nvSpPr>
      <dsp:spPr>
        <a:xfrm>
          <a:off x="135019" y="2577580"/>
          <a:ext cx="1505734" cy="75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solidFill>
                <a:srgbClr val="FF0000"/>
              </a:solidFill>
            </a:rPr>
            <a:t>Predicate </a:t>
          </a:r>
        </a:p>
        <a:p>
          <a:pPr lvl="0" algn="ctr" defTabSz="800100">
            <a:lnSpc>
              <a:spcPct val="90000"/>
            </a:lnSpc>
            <a:spcBef>
              <a:spcPct val="0"/>
            </a:spcBef>
            <a:spcAft>
              <a:spcPct val="35000"/>
            </a:spcAft>
          </a:pPr>
          <a:r>
            <a:rPr lang="en-CA" sz="1800" kern="1200" dirty="0" smtClean="0">
              <a:solidFill>
                <a:srgbClr val="FF0000"/>
              </a:solidFill>
            </a:rPr>
            <a:t>Offence</a:t>
          </a:r>
          <a:endParaRPr lang="en-CA" sz="1800" kern="1200" dirty="0">
            <a:solidFill>
              <a:srgbClr val="FF0000"/>
            </a:solidFill>
          </a:endParaRPr>
        </a:p>
      </dsp:txBody>
      <dsp:txXfrm>
        <a:off x="135019" y="2577580"/>
        <a:ext cx="1505734" cy="752789"/>
      </dsp:txXfrm>
    </dsp:sp>
    <dsp:sp modelId="{DB7FD1B2-254F-433F-A98F-375AF497EB9D}">
      <dsp:nvSpPr>
        <dsp:cNvPr id="0" name=""/>
        <dsp:cNvSpPr/>
      </dsp:nvSpPr>
      <dsp:spPr>
        <a:xfrm rot="15072218">
          <a:off x="1365287" y="1835563"/>
          <a:ext cx="2698175" cy="269845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800C9-B05F-496F-9570-697D148621D8}">
      <dsp:nvSpPr>
        <dsp:cNvPr id="0" name=""/>
        <dsp:cNvSpPr/>
      </dsp:nvSpPr>
      <dsp:spPr>
        <a:xfrm>
          <a:off x="5335026" y="2475275"/>
          <a:ext cx="1505734" cy="75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Integration</a:t>
          </a:r>
          <a:endParaRPr lang="en-CA" sz="1800" kern="1200" dirty="0"/>
        </a:p>
      </dsp:txBody>
      <dsp:txXfrm>
        <a:off x="5335026" y="2475275"/>
        <a:ext cx="1505734" cy="752789"/>
      </dsp:txXfrm>
    </dsp:sp>
    <dsp:sp modelId="{5B2D6F3E-879F-4352-96C4-90CD7A24C16D}">
      <dsp:nvSpPr>
        <dsp:cNvPr id="0" name=""/>
        <dsp:cNvSpPr/>
      </dsp:nvSpPr>
      <dsp:spPr>
        <a:xfrm rot="16992068">
          <a:off x="2884114" y="1711380"/>
          <a:ext cx="2698175" cy="269845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DA0CE-0D6B-461E-A51A-058D1F1A164F}">
      <dsp:nvSpPr>
        <dsp:cNvPr id="0" name=""/>
        <dsp:cNvSpPr/>
      </dsp:nvSpPr>
      <dsp:spPr>
        <a:xfrm>
          <a:off x="3466246" y="2201785"/>
          <a:ext cx="1505734" cy="75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Layering</a:t>
          </a:r>
          <a:endParaRPr lang="en-CA" sz="1800" kern="1200" dirty="0"/>
        </a:p>
      </dsp:txBody>
      <dsp:txXfrm>
        <a:off x="3466246" y="2201785"/>
        <a:ext cx="1505734" cy="752789"/>
      </dsp:txXfrm>
    </dsp:sp>
    <dsp:sp modelId="{96B7825D-3A60-40A5-AD4D-EF70E6346418}">
      <dsp:nvSpPr>
        <dsp:cNvPr id="0" name=""/>
        <dsp:cNvSpPr/>
      </dsp:nvSpPr>
      <dsp:spPr>
        <a:xfrm rot="13125410">
          <a:off x="4769323" y="1852565"/>
          <a:ext cx="2318072" cy="2319193"/>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FBF2B-7FE8-4B22-9310-2A204944D022}">
      <dsp:nvSpPr>
        <dsp:cNvPr id="0" name=""/>
        <dsp:cNvSpPr/>
      </dsp:nvSpPr>
      <dsp:spPr>
        <a:xfrm>
          <a:off x="1890206" y="3210936"/>
          <a:ext cx="1505734" cy="75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CA" sz="1800" kern="1200" dirty="0" smtClean="0"/>
            <a:t>Placement</a:t>
          </a:r>
          <a:endParaRPr lang="en-CA" sz="1800" kern="1200" dirty="0"/>
        </a:p>
      </dsp:txBody>
      <dsp:txXfrm>
        <a:off x="1890206" y="3210936"/>
        <a:ext cx="1505734" cy="75278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4F184-93DA-40A9-A61D-39CFD3D88818}" type="datetimeFigureOut">
              <a:rPr lang="en-CA" smtClean="0"/>
              <a:t>28/09/2016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23928-2894-41B7-9CE8-10C879168911}" type="slidenum">
              <a:rPr lang="en-CA" smtClean="0"/>
              <a:t>‹#›</a:t>
            </a:fld>
            <a:endParaRPr lang="en-CA"/>
          </a:p>
        </p:txBody>
      </p:sp>
    </p:spTree>
    <p:extLst>
      <p:ext uri="{BB962C8B-B14F-4D97-AF65-F5344CB8AC3E}">
        <p14:creationId xmlns:p14="http://schemas.microsoft.com/office/powerpoint/2010/main" val="1883861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7CB7AE-430B-4AF9-8905-95C901122C0B}" type="datetime1">
              <a:rPr lang="en-CA" smtClean="0"/>
              <a:t>28/09/2016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46AF95-2904-4957-A778-B1D2AFF22BA1}" type="datetime1">
              <a:rPr lang="en-CA" smtClean="0"/>
              <a:t>28/09/2016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1433AA-C16F-4B88-9671-3A9C2038F1FC}" type="datetime1">
              <a:rPr lang="en-CA" smtClean="0"/>
              <a:t>28/09/2016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8DAE9-52FF-4679-AAB1-9E0841A6942B}" type="datetime1">
              <a:rPr lang="en-CA" smtClean="0"/>
              <a:t>28/09/2016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B992000-16B3-4338-8CA1-FDE68C57B1DB}" type="datetime1">
              <a:rPr lang="en-CA" smtClean="0"/>
              <a:t>28/09/2016</a:t>
            </a:fld>
            <a:endParaRPr lang="en-CA"/>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1F62A6-ABC5-4E66-93AF-A95B59EADCAF}" type="datetime1">
              <a:rPr lang="en-CA" smtClean="0"/>
              <a:t>28/09/2016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AD779-E166-47BB-AE02-3F2031509FE9}"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054E1D-AC22-49FA-8C1A-1711D26C85D8}" type="datetime1">
              <a:rPr lang="en-CA" smtClean="0"/>
              <a:t>28/09/2016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978C9-0E75-4271-81B4-0858443802E8}" type="datetime1">
              <a:rPr lang="en-CA" smtClean="0"/>
              <a:t>28/09/2016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E12B0-8A4C-4B37-8504-A0C0F2D655C0}" type="datetime1">
              <a:rPr lang="en-CA" smtClean="0"/>
              <a:t>28/09/2016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F1A5BB3-9B80-4CE8-B649-023FFFB2FE5D}" type="datetime1">
              <a:rPr lang="en-CA" smtClean="0"/>
              <a:t>28/09/2016</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64AD779-E166-47BB-AE02-3F2031509FE9}"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EFBA8-0632-4F2B-BBE9-44956A499CB1}" type="datetime1">
              <a:rPr lang="en-CA" smtClean="0"/>
              <a:t>28/09/2016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AD779-E166-47BB-AE02-3F2031509FE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2158B1E-BB68-4FEA-B43B-118B6F69054F}" type="datetime1">
              <a:rPr lang="en-CA" smtClean="0"/>
              <a:t>28/09/2016</a:t>
            </a:fld>
            <a:endParaRPr lang="en-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64AD779-E166-47BB-AE02-3F2031509FE9}"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obitcoin.ca/using-bitcoin-for-backpage-advertising/" TargetMode="External"/><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27925" y="1831322"/>
            <a:ext cx="4495101" cy="2475275"/>
          </a:xfrm>
        </p:spPr>
        <p:txBody>
          <a:bodyPr/>
          <a:lstStyle/>
          <a:p>
            <a:r>
              <a:rPr lang="en-CA" dirty="0" smtClean="0"/>
              <a:t>money </a:t>
            </a:r>
            <a:r>
              <a:rPr lang="en-CA" dirty="0"/>
              <a:t>laundering    </a:t>
            </a:r>
            <a:r>
              <a:rPr lang="en-CA" dirty="0" smtClean="0"/>
              <a:t>and </a:t>
            </a:r>
            <a:r>
              <a:rPr lang="en-CA" dirty="0" smtClean="0"/>
              <a:t>Blockchain</a:t>
            </a:r>
            <a:br>
              <a:rPr lang="en-CA" dirty="0" smtClean="0"/>
            </a:br>
            <a:r>
              <a:rPr lang="en-CA" dirty="0" smtClean="0"/>
              <a:t/>
            </a:r>
            <a:br>
              <a:rPr lang="en-CA" dirty="0" smtClean="0"/>
            </a:br>
            <a:r>
              <a:rPr lang="en-US" sz="1600" b="1" dirty="0"/>
              <a:t>Blockchain Technology Conference</a:t>
            </a:r>
            <a:r>
              <a:rPr lang="en-US" sz="1600" dirty="0"/>
              <a:t/>
            </a:r>
            <a:br>
              <a:rPr lang="en-US" sz="1600" dirty="0"/>
            </a:br>
            <a:r>
              <a:rPr lang="en-US" sz="1600" b="1" dirty="0"/>
              <a:t>for finance, accounting and auditing professionals </a:t>
            </a:r>
            <a:r>
              <a:rPr lang="en-US" sz="1600" b="1" dirty="0" smtClean="0"/>
              <a:t/>
            </a:r>
            <a:br>
              <a:rPr lang="en-US" sz="1600" b="1" dirty="0" smtClean="0"/>
            </a:br>
            <a:r>
              <a:rPr lang="en-US" sz="1600" b="1" dirty="0" smtClean="0"/>
              <a:t/>
            </a:r>
            <a:br>
              <a:rPr lang="en-US" sz="1600" b="1" dirty="0" smtClean="0"/>
            </a:br>
            <a:r>
              <a:rPr lang="en-CA" sz="1600" dirty="0" smtClean="0"/>
              <a:t>UWCISA St. Andrews Conference Centre, Toronto 30</a:t>
            </a:r>
            <a:r>
              <a:rPr lang="en-CA" sz="1600" baseline="30000" dirty="0" smtClean="0"/>
              <a:t>th</a:t>
            </a:r>
            <a:r>
              <a:rPr lang="en-CA" sz="1600" dirty="0" smtClean="0"/>
              <a:t> Sept, 2016</a:t>
            </a:r>
            <a:endParaRPr lang="en-CA" sz="1600" dirty="0"/>
          </a:p>
        </p:txBody>
      </p:sp>
      <p:sp>
        <p:nvSpPr>
          <p:cNvPr id="4" name="Slide Number Placeholder 3"/>
          <p:cNvSpPr>
            <a:spLocks noGrp="1"/>
          </p:cNvSpPr>
          <p:nvPr>
            <p:ph type="sldNum" sz="quarter" idx="12"/>
          </p:nvPr>
        </p:nvSpPr>
        <p:spPr/>
        <p:txBody>
          <a:bodyPr/>
          <a:lstStyle/>
          <a:p>
            <a:fld id="{964AD779-E166-47BB-AE02-3F2031509FE9}" type="slidenum">
              <a:rPr lang="en-CA" smtClean="0"/>
              <a:t>1</a:t>
            </a:fld>
            <a:endParaRPr lang="en-CA"/>
          </a:p>
        </p:txBody>
      </p:sp>
      <p:sp>
        <p:nvSpPr>
          <p:cNvPr id="2" name="AutoShape 2" descr="https://pixabay.com/static/uploads/photo/2016/01/08/10/30/gear-1127518_960_72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https://pixabay.com/static/uploads/photo/2016/01/08/10/30/gear-1127518_960_72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20688" y="836712"/>
            <a:ext cx="6031885" cy="4920978"/>
          </a:xfrm>
          <a:prstGeom prst="rect">
            <a:avLst/>
          </a:prstGeom>
          <a:scene3d>
            <a:camera prst="orthographicFront">
              <a:rot lat="0" lon="540000" rev="0"/>
            </a:camera>
            <a:lightRig rig="threePt" dir="t"/>
          </a:scene3d>
        </p:spPr>
      </p:pic>
      <p:sp>
        <p:nvSpPr>
          <p:cNvPr id="9" name="Subtitle 8"/>
          <p:cNvSpPr>
            <a:spLocks noGrp="1"/>
          </p:cNvSpPr>
          <p:nvPr>
            <p:ph type="subTitle" idx="1"/>
          </p:nvPr>
        </p:nvSpPr>
        <p:spPr>
          <a:xfrm>
            <a:off x="3627925" y="4851453"/>
            <a:ext cx="4920479" cy="1319369"/>
          </a:xfrm>
        </p:spPr>
        <p:txBody>
          <a:bodyPr>
            <a:normAutofit/>
          </a:bodyPr>
          <a:lstStyle/>
          <a:p>
            <a:r>
              <a:rPr lang="en-CA" sz="1800" dirty="0"/>
              <a:t>Peter </a:t>
            </a:r>
            <a:r>
              <a:rPr lang="en-CA" sz="1800" dirty="0" smtClean="0"/>
              <a:t>Warrack </a:t>
            </a:r>
            <a:r>
              <a:rPr lang="en-CA" sz="1000" dirty="0" smtClean="0"/>
              <a:t>CAMS,CBP,CFE</a:t>
            </a:r>
          </a:p>
          <a:p>
            <a:endParaRPr lang="en-CA" sz="1000" dirty="0" smtClean="0"/>
          </a:p>
          <a:p>
            <a:endParaRPr lang="en-CA" dirty="0"/>
          </a:p>
        </p:txBody>
      </p:sp>
    </p:spTree>
    <p:extLst>
      <p:ext uri="{BB962C8B-B14F-4D97-AF65-F5344CB8AC3E}">
        <p14:creationId xmlns:p14="http://schemas.microsoft.com/office/powerpoint/2010/main" val="2884776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pPr algn="ctr"/>
            <a:r>
              <a:rPr lang="en-CA" dirty="0" smtClean="0"/>
              <a:t>Contained environment</a:t>
            </a:r>
            <a:endParaRPr lang="en-CA" dirty="0"/>
          </a:p>
        </p:txBody>
      </p:sp>
      <p:sp>
        <p:nvSpPr>
          <p:cNvPr id="2" name="TextBox 1"/>
          <p:cNvSpPr txBox="1"/>
          <p:nvPr/>
        </p:nvSpPr>
        <p:spPr>
          <a:xfrm>
            <a:off x="822960" y="1043735"/>
            <a:ext cx="734944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Peer2Peer exchanges / Cryptocurrency </a:t>
            </a:r>
            <a:r>
              <a:rPr lang="en-US" dirty="0" smtClean="0"/>
              <a:t>ATMs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Cryptocurrency </a:t>
            </a:r>
            <a:r>
              <a:rPr lang="en-US" dirty="0" smtClean="0"/>
              <a:t>miners</a:t>
            </a:r>
            <a:endParaRPr lang="en-US" dirty="0"/>
          </a:p>
          <a:p>
            <a:endParaRPr lang="en-US" dirty="0"/>
          </a:p>
          <a:p>
            <a:pPr marL="285750" indent="-285750">
              <a:buFont typeface="Arial" panose="020B0604020202020204" pitchFamily="34" charset="0"/>
              <a:buChar char="•"/>
            </a:pPr>
            <a:r>
              <a:rPr lang="en-US" dirty="0"/>
              <a:t>Wallet </a:t>
            </a:r>
            <a:r>
              <a:rPr lang="en-US" dirty="0" smtClean="0"/>
              <a:t>providers</a:t>
            </a:r>
            <a:endParaRPr lang="en-US" dirty="0"/>
          </a:p>
        </p:txBody>
      </p:sp>
      <p:pic>
        <p:nvPicPr>
          <p:cNvPr id="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748" y="3837198"/>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Straight Arrow Connector 52"/>
          <p:cNvCxnSpPr>
            <a:endCxn id="52" idx="1"/>
          </p:cNvCxnSpPr>
          <p:nvPr/>
        </p:nvCxnSpPr>
        <p:spPr>
          <a:xfrm>
            <a:off x="1835696" y="4017218"/>
            <a:ext cx="4680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55576" y="3689406"/>
            <a:ext cx="1152128" cy="830997"/>
          </a:xfrm>
          <a:prstGeom prst="rect">
            <a:avLst/>
          </a:prstGeom>
          <a:noFill/>
        </p:spPr>
        <p:txBody>
          <a:bodyPr wrap="square" rtlCol="0">
            <a:spAutoFit/>
          </a:bodyPr>
          <a:lstStyle/>
          <a:p>
            <a:r>
              <a:rPr lang="en-CA" sz="1200" dirty="0" smtClean="0"/>
              <a:t>Gun purchased by </a:t>
            </a:r>
            <a:r>
              <a:rPr lang="en-CA" sz="1200" b="1" dirty="0" smtClean="0">
                <a:solidFill>
                  <a:schemeClr val="accent3">
                    <a:lumMod val="75000"/>
                  </a:schemeClr>
                </a:solidFill>
              </a:rPr>
              <a:t>Suspect 1</a:t>
            </a:r>
            <a:r>
              <a:rPr lang="en-CA" sz="1200" dirty="0" smtClean="0">
                <a:solidFill>
                  <a:schemeClr val="accent3">
                    <a:lumMod val="75000"/>
                  </a:schemeClr>
                </a:solidFill>
              </a:rPr>
              <a:t>  </a:t>
            </a:r>
            <a:r>
              <a:rPr lang="en-CA" sz="1200" dirty="0" smtClean="0"/>
              <a:t>paid in bitcoin</a:t>
            </a:r>
            <a:endParaRPr lang="en-CA" sz="1200" dirty="0"/>
          </a:p>
        </p:txBody>
      </p:sp>
      <p:sp>
        <p:nvSpPr>
          <p:cNvPr id="55" name="TextBox 54"/>
          <p:cNvSpPr txBox="1"/>
          <p:nvPr/>
        </p:nvSpPr>
        <p:spPr>
          <a:xfrm>
            <a:off x="2088749" y="4187342"/>
            <a:ext cx="818066" cy="276999"/>
          </a:xfrm>
          <a:prstGeom prst="rect">
            <a:avLst/>
          </a:prstGeom>
          <a:noFill/>
        </p:spPr>
        <p:txBody>
          <a:bodyPr wrap="square" rtlCol="0">
            <a:spAutoFit/>
          </a:bodyPr>
          <a:lstStyle/>
          <a:p>
            <a:r>
              <a:rPr lang="en-CA" sz="1200" b="1" dirty="0" smtClean="0">
                <a:solidFill>
                  <a:schemeClr val="accent3">
                    <a:lumMod val="75000"/>
                  </a:schemeClr>
                </a:solidFill>
              </a:rPr>
              <a:t>Wallet ‘A</a:t>
            </a:r>
            <a:r>
              <a:rPr lang="en-CA" sz="1200" dirty="0" smtClean="0">
                <a:solidFill>
                  <a:schemeClr val="accent3">
                    <a:lumMod val="75000"/>
                  </a:schemeClr>
                </a:solidFill>
              </a:rPr>
              <a:t>’</a:t>
            </a:r>
            <a:endParaRPr lang="en-CA" sz="1200" dirty="0">
              <a:solidFill>
                <a:schemeClr val="accent3">
                  <a:lumMod val="75000"/>
                </a:schemeClr>
              </a:solidFill>
            </a:endParaRPr>
          </a:p>
        </p:txBody>
      </p:sp>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5592" y="4469962"/>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Box 56"/>
          <p:cNvSpPr txBox="1"/>
          <p:nvPr/>
        </p:nvSpPr>
        <p:spPr>
          <a:xfrm>
            <a:off x="2969821" y="4869160"/>
            <a:ext cx="792089" cy="276999"/>
          </a:xfrm>
          <a:prstGeom prst="rect">
            <a:avLst/>
          </a:prstGeom>
          <a:noFill/>
        </p:spPr>
        <p:txBody>
          <a:bodyPr wrap="square" rtlCol="0">
            <a:spAutoFit/>
          </a:bodyPr>
          <a:lstStyle/>
          <a:p>
            <a:r>
              <a:rPr lang="en-CA" sz="1200" b="1" dirty="0" smtClean="0">
                <a:solidFill>
                  <a:schemeClr val="accent3">
                    <a:lumMod val="75000"/>
                  </a:schemeClr>
                </a:solidFill>
              </a:rPr>
              <a:t>Wallet ‘B’</a:t>
            </a:r>
            <a:endParaRPr lang="en-CA" sz="1200" b="1" dirty="0">
              <a:solidFill>
                <a:schemeClr val="accent3">
                  <a:lumMod val="75000"/>
                </a:schemeClr>
              </a:solidFill>
            </a:endParaRPr>
          </a:p>
        </p:txBody>
      </p:sp>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291" y="4483397"/>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4256965" y="4862191"/>
            <a:ext cx="849742" cy="276999"/>
          </a:xfrm>
          <a:prstGeom prst="rect">
            <a:avLst/>
          </a:prstGeom>
          <a:noFill/>
        </p:spPr>
        <p:txBody>
          <a:bodyPr wrap="square" rtlCol="0">
            <a:spAutoFit/>
          </a:bodyPr>
          <a:lstStyle/>
          <a:p>
            <a:r>
              <a:rPr lang="en-CA" sz="1200" b="1" dirty="0" smtClean="0">
                <a:solidFill>
                  <a:schemeClr val="accent3">
                    <a:lumMod val="75000"/>
                  </a:schemeClr>
                </a:solidFill>
              </a:rPr>
              <a:t>Wallet ‘C’</a:t>
            </a:r>
            <a:endParaRPr lang="en-CA" sz="1200" b="1" dirty="0">
              <a:solidFill>
                <a:schemeClr val="accent3">
                  <a:lumMod val="75000"/>
                </a:schemeClr>
              </a:solidFill>
            </a:endParaRPr>
          </a:p>
        </p:txBody>
      </p:sp>
      <p:cxnSp>
        <p:nvCxnSpPr>
          <p:cNvPr id="60" name="Straight Arrow Connector 59"/>
          <p:cNvCxnSpPr>
            <a:endCxn id="58" idx="1"/>
          </p:cNvCxnSpPr>
          <p:nvPr/>
        </p:nvCxnSpPr>
        <p:spPr>
          <a:xfrm>
            <a:off x="3635896" y="4663417"/>
            <a:ext cx="87139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4108" y="3852046"/>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2" name="Straight Arrow Connector 61"/>
          <p:cNvCxnSpPr>
            <a:stCxn id="58" idx="3"/>
            <a:endCxn id="61" idx="1"/>
          </p:cNvCxnSpPr>
          <p:nvPr/>
        </p:nvCxnSpPr>
        <p:spPr>
          <a:xfrm flipV="1">
            <a:off x="4867331" y="4032066"/>
            <a:ext cx="676777" cy="63135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439652" y="5061175"/>
            <a:ext cx="1296144" cy="461665"/>
          </a:xfrm>
          <a:prstGeom prst="rect">
            <a:avLst/>
          </a:prstGeom>
          <a:noFill/>
        </p:spPr>
        <p:txBody>
          <a:bodyPr wrap="square" rtlCol="0">
            <a:spAutoFit/>
          </a:bodyPr>
          <a:lstStyle/>
          <a:p>
            <a:r>
              <a:rPr lang="en-CA" sz="1200" dirty="0" smtClean="0"/>
              <a:t>Drugs purchased by </a:t>
            </a:r>
            <a:r>
              <a:rPr lang="en-CA" sz="1200" b="1" dirty="0" smtClean="0">
                <a:solidFill>
                  <a:schemeClr val="accent3">
                    <a:lumMod val="75000"/>
                  </a:schemeClr>
                </a:solidFill>
              </a:rPr>
              <a:t>Suspect 2 </a:t>
            </a:r>
            <a:r>
              <a:rPr lang="en-CA" sz="1200" dirty="0" smtClean="0"/>
              <a:t>etc.</a:t>
            </a:r>
            <a:endParaRPr lang="en-CA" sz="1200" dirty="0"/>
          </a:p>
        </p:txBody>
      </p:sp>
      <p:cxnSp>
        <p:nvCxnSpPr>
          <p:cNvPr id="64" name="Straight Arrow Connector 63"/>
          <p:cNvCxnSpPr/>
          <p:nvPr/>
        </p:nvCxnSpPr>
        <p:spPr>
          <a:xfrm flipV="1">
            <a:off x="2519772" y="4651823"/>
            <a:ext cx="684076" cy="52583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11559" y="2843935"/>
            <a:ext cx="7848873" cy="3060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p:cNvSpPr txBox="1"/>
          <p:nvPr/>
        </p:nvSpPr>
        <p:spPr>
          <a:xfrm>
            <a:off x="1835696" y="3996062"/>
            <a:ext cx="504056" cy="338554"/>
          </a:xfrm>
          <a:prstGeom prst="rect">
            <a:avLst/>
          </a:prstGeom>
          <a:noFill/>
        </p:spPr>
        <p:txBody>
          <a:bodyPr wrap="square" rtlCol="0">
            <a:spAutoFit/>
          </a:bodyPr>
          <a:lstStyle/>
          <a:p>
            <a:r>
              <a:rPr lang="en-CA" sz="1600" dirty="0" smtClean="0"/>
              <a:t>1.</a:t>
            </a:r>
            <a:endParaRPr lang="en-CA" sz="1600" dirty="0"/>
          </a:p>
        </p:txBody>
      </p:sp>
      <p:sp>
        <p:nvSpPr>
          <p:cNvPr id="68" name="TextBox 67"/>
          <p:cNvSpPr txBox="1"/>
          <p:nvPr/>
        </p:nvSpPr>
        <p:spPr>
          <a:xfrm>
            <a:off x="2530407" y="4538818"/>
            <a:ext cx="504056" cy="338554"/>
          </a:xfrm>
          <a:prstGeom prst="rect">
            <a:avLst/>
          </a:prstGeom>
          <a:noFill/>
        </p:spPr>
        <p:txBody>
          <a:bodyPr wrap="square" rtlCol="0">
            <a:spAutoFit/>
          </a:bodyPr>
          <a:lstStyle/>
          <a:p>
            <a:r>
              <a:rPr lang="en-CA" sz="1600" dirty="0"/>
              <a:t>2</a:t>
            </a:r>
            <a:r>
              <a:rPr lang="en-CA" sz="1600" dirty="0" smtClean="0"/>
              <a:t>.</a:t>
            </a:r>
            <a:endParaRPr lang="en-CA" sz="1600" dirty="0"/>
          </a:p>
        </p:txBody>
      </p:sp>
      <p:sp>
        <p:nvSpPr>
          <p:cNvPr id="69" name="TextBox 68"/>
          <p:cNvSpPr txBox="1"/>
          <p:nvPr/>
        </p:nvSpPr>
        <p:spPr>
          <a:xfrm>
            <a:off x="4867331" y="4061824"/>
            <a:ext cx="504056" cy="338554"/>
          </a:xfrm>
          <a:prstGeom prst="rect">
            <a:avLst/>
          </a:prstGeom>
          <a:noFill/>
        </p:spPr>
        <p:txBody>
          <a:bodyPr wrap="square" rtlCol="0">
            <a:spAutoFit/>
          </a:bodyPr>
          <a:lstStyle/>
          <a:p>
            <a:r>
              <a:rPr lang="en-CA" sz="1600" dirty="0" smtClean="0"/>
              <a:t>4.</a:t>
            </a:r>
            <a:endParaRPr lang="en-CA" sz="1600" dirty="0"/>
          </a:p>
        </p:txBody>
      </p:sp>
      <p:sp>
        <p:nvSpPr>
          <p:cNvPr id="70" name="TextBox 69"/>
          <p:cNvSpPr txBox="1"/>
          <p:nvPr/>
        </p:nvSpPr>
        <p:spPr>
          <a:xfrm>
            <a:off x="5690291" y="3536384"/>
            <a:ext cx="504056" cy="338554"/>
          </a:xfrm>
          <a:prstGeom prst="rect">
            <a:avLst/>
          </a:prstGeom>
          <a:noFill/>
        </p:spPr>
        <p:txBody>
          <a:bodyPr wrap="square" rtlCol="0">
            <a:spAutoFit/>
          </a:bodyPr>
          <a:lstStyle/>
          <a:p>
            <a:r>
              <a:rPr lang="en-CA" sz="1600" dirty="0" smtClean="0"/>
              <a:t>5.</a:t>
            </a:r>
            <a:endParaRPr lang="en-CA" sz="1600" dirty="0"/>
          </a:p>
        </p:txBody>
      </p:sp>
      <p:cxnSp>
        <p:nvCxnSpPr>
          <p:cNvPr id="71" name="Straight Arrow Connector 70"/>
          <p:cNvCxnSpPr>
            <a:stCxn id="61" idx="3"/>
          </p:cNvCxnSpPr>
          <p:nvPr/>
        </p:nvCxnSpPr>
        <p:spPr>
          <a:xfrm>
            <a:off x="5904148" y="4032066"/>
            <a:ext cx="1380120" cy="3980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7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9212"/>
          <a:stretch/>
        </p:blipFill>
        <p:spPr bwMode="auto">
          <a:xfrm>
            <a:off x="3900314" y="3203974"/>
            <a:ext cx="455662" cy="8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p:cNvCxnSpPr>
            <a:stCxn id="52" idx="0"/>
            <a:endCxn id="72" idx="1"/>
          </p:cNvCxnSpPr>
          <p:nvPr/>
        </p:nvCxnSpPr>
        <p:spPr>
          <a:xfrm flipV="1">
            <a:off x="2483768" y="3653418"/>
            <a:ext cx="1416546" cy="183780"/>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1" idx="0"/>
            <a:endCxn id="72" idx="3"/>
          </p:cNvCxnSpPr>
          <p:nvPr/>
        </p:nvCxnSpPr>
        <p:spPr>
          <a:xfrm flipH="1" flipV="1">
            <a:off x="4355976" y="3653418"/>
            <a:ext cx="1368152" cy="198628"/>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292079" y="4239090"/>
            <a:ext cx="864097" cy="276999"/>
          </a:xfrm>
          <a:prstGeom prst="rect">
            <a:avLst/>
          </a:prstGeom>
          <a:noFill/>
        </p:spPr>
        <p:txBody>
          <a:bodyPr wrap="square" rtlCol="0">
            <a:spAutoFit/>
          </a:bodyPr>
          <a:lstStyle/>
          <a:p>
            <a:r>
              <a:rPr lang="en-CA" sz="1200" b="1" dirty="0" smtClean="0">
                <a:solidFill>
                  <a:schemeClr val="accent3">
                    <a:lumMod val="75000"/>
                  </a:schemeClr>
                </a:solidFill>
              </a:rPr>
              <a:t>Wallet ‘D’</a:t>
            </a:r>
            <a:endParaRPr lang="en-CA" sz="1200" b="1" dirty="0">
              <a:solidFill>
                <a:schemeClr val="accent3">
                  <a:lumMod val="75000"/>
                </a:schemeClr>
              </a:solidFill>
            </a:endParaRPr>
          </a:p>
        </p:txBody>
      </p:sp>
      <p:sp>
        <p:nvSpPr>
          <p:cNvPr id="76" name="TextBox 75"/>
          <p:cNvSpPr txBox="1"/>
          <p:nvPr/>
        </p:nvSpPr>
        <p:spPr>
          <a:xfrm>
            <a:off x="7308304" y="4342455"/>
            <a:ext cx="972108" cy="830997"/>
          </a:xfrm>
          <a:prstGeom prst="rect">
            <a:avLst/>
          </a:prstGeom>
          <a:noFill/>
        </p:spPr>
        <p:txBody>
          <a:bodyPr wrap="square" rtlCol="0">
            <a:spAutoFit/>
          </a:bodyPr>
          <a:lstStyle/>
          <a:p>
            <a:r>
              <a:rPr lang="en-CA" sz="1200" i="1" dirty="0" smtClean="0"/>
              <a:t>Purchase at </a:t>
            </a:r>
            <a:r>
              <a:rPr lang="en-CA" sz="1200" b="1" i="1" dirty="0" smtClean="0"/>
              <a:t>Online Retailer </a:t>
            </a:r>
            <a:r>
              <a:rPr lang="en-CA" sz="1200" i="1" dirty="0" smtClean="0"/>
              <a:t>in bitcoin.</a:t>
            </a:r>
            <a:endParaRPr lang="en-CA" sz="1200" i="1" dirty="0"/>
          </a:p>
        </p:txBody>
      </p:sp>
      <p:sp>
        <p:nvSpPr>
          <p:cNvPr id="77" name="TextBox 76"/>
          <p:cNvSpPr txBox="1"/>
          <p:nvPr/>
        </p:nvSpPr>
        <p:spPr>
          <a:xfrm>
            <a:off x="6588224" y="4288668"/>
            <a:ext cx="504056" cy="338554"/>
          </a:xfrm>
          <a:prstGeom prst="rect">
            <a:avLst/>
          </a:prstGeom>
          <a:noFill/>
        </p:spPr>
        <p:txBody>
          <a:bodyPr wrap="square" rtlCol="0">
            <a:spAutoFit/>
          </a:bodyPr>
          <a:lstStyle/>
          <a:p>
            <a:r>
              <a:rPr lang="en-CA" sz="1600" dirty="0" smtClean="0"/>
              <a:t>6.</a:t>
            </a:r>
            <a:endParaRPr lang="en-CA" sz="1600" dirty="0"/>
          </a:p>
        </p:txBody>
      </p:sp>
      <p:sp>
        <p:nvSpPr>
          <p:cNvPr id="78" name="TextBox 77"/>
          <p:cNvSpPr txBox="1"/>
          <p:nvPr/>
        </p:nvSpPr>
        <p:spPr>
          <a:xfrm>
            <a:off x="3365613" y="2926975"/>
            <a:ext cx="1674440" cy="276999"/>
          </a:xfrm>
          <a:prstGeom prst="rect">
            <a:avLst/>
          </a:prstGeom>
          <a:noFill/>
        </p:spPr>
        <p:txBody>
          <a:bodyPr wrap="square" rtlCol="0">
            <a:spAutoFit/>
          </a:bodyPr>
          <a:lstStyle/>
          <a:p>
            <a:r>
              <a:rPr lang="en-CA" sz="1200" dirty="0" smtClean="0"/>
              <a:t>    </a:t>
            </a:r>
            <a:r>
              <a:rPr lang="en-CA" sz="1200" b="1" dirty="0" smtClean="0"/>
              <a:t>Arms/Drug Dealer</a:t>
            </a:r>
            <a:endParaRPr lang="en-CA" sz="1200" b="1" dirty="0"/>
          </a:p>
        </p:txBody>
      </p:sp>
      <p:grpSp>
        <p:nvGrpSpPr>
          <p:cNvPr id="79" name="Group 78"/>
          <p:cNvGrpSpPr/>
          <p:nvPr/>
        </p:nvGrpSpPr>
        <p:grpSpPr>
          <a:xfrm>
            <a:off x="6156176" y="2958767"/>
            <a:ext cx="2124236" cy="936104"/>
            <a:chOff x="539552" y="5733256"/>
            <a:chExt cx="2124236" cy="936104"/>
          </a:xfrm>
        </p:grpSpPr>
        <p:sp>
          <p:nvSpPr>
            <p:cNvPr id="80" name="TextBox 71"/>
            <p:cNvSpPr txBox="1">
              <a:spLocks noChangeArrowheads="1"/>
            </p:cNvSpPr>
            <p:nvPr/>
          </p:nvSpPr>
          <p:spPr bwMode="auto">
            <a:xfrm>
              <a:off x="1065254" y="6118249"/>
              <a:ext cx="1238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dirty="0" smtClean="0">
                  <a:latin typeface="Arial" pitchFamily="34" charset="0"/>
                </a:rPr>
                <a:t>Value Transfer</a:t>
              </a:r>
            </a:p>
          </p:txBody>
        </p:sp>
        <p:sp>
          <p:nvSpPr>
            <p:cNvPr id="81" name="Rectangle 80"/>
            <p:cNvSpPr/>
            <p:nvPr/>
          </p:nvSpPr>
          <p:spPr>
            <a:xfrm>
              <a:off x="539552" y="5733256"/>
              <a:ext cx="2124236" cy="9361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TextBox 71"/>
            <p:cNvSpPr txBox="1">
              <a:spLocks noChangeArrowheads="1"/>
            </p:cNvSpPr>
            <p:nvPr/>
          </p:nvSpPr>
          <p:spPr bwMode="auto">
            <a:xfrm>
              <a:off x="539552" y="5805264"/>
              <a:ext cx="1464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b="1" u="sng" dirty="0" smtClean="0">
                  <a:latin typeface="Arial" pitchFamily="34" charset="0"/>
                </a:rPr>
                <a:t>Legend</a:t>
              </a:r>
            </a:p>
          </p:txBody>
        </p:sp>
        <p:cxnSp>
          <p:nvCxnSpPr>
            <p:cNvPr id="83" name="Straight Arrow Connector 82"/>
            <p:cNvCxnSpPr/>
            <p:nvPr/>
          </p:nvCxnSpPr>
          <p:spPr bwMode="auto">
            <a:xfrm flipV="1">
              <a:off x="663995" y="6211764"/>
              <a:ext cx="387098" cy="1"/>
            </a:xfrm>
            <a:prstGeom prst="straightConnector1">
              <a:avLst/>
            </a:prstGeom>
            <a:solidFill>
              <a:schemeClr val="accent2"/>
            </a:solidFill>
            <a:ln w="19050" cap="flat" cmpd="sng" algn="ctr">
              <a:solidFill>
                <a:schemeClr val="accent1"/>
              </a:solidFill>
              <a:prstDash val="solid"/>
              <a:round/>
              <a:headEnd type="none" w="med" len="med"/>
              <a:tailEnd type="arrow"/>
            </a:ln>
            <a:effectLst/>
          </p:spPr>
        </p:cxnSp>
        <p:sp>
          <p:nvSpPr>
            <p:cNvPr id="84" name="TextBox 71"/>
            <p:cNvSpPr txBox="1">
              <a:spLocks noChangeArrowheads="1"/>
            </p:cNvSpPr>
            <p:nvPr/>
          </p:nvSpPr>
          <p:spPr bwMode="auto">
            <a:xfrm>
              <a:off x="1065254" y="6351131"/>
              <a:ext cx="15625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dirty="0" smtClean="0">
                  <a:latin typeface="Arial" pitchFamily="34" charset="0"/>
                </a:rPr>
                <a:t>Account Ownership</a:t>
              </a:r>
            </a:p>
          </p:txBody>
        </p:sp>
        <p:cxnSp>
          <p:nvCxnSpPr>
            <p:cNvPr id="85" name="Straight Connector 84"/>
            <p:cNvCxnSpPr/>
            <p:nvPr/>
          </p:nvCxnSpPr>
          <p:spPr>
            <a:xfrm>
              <a:off x="683568" y="6453336"/>
              <a:ext cx="360040" cy="0"/>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grpSp>
      <p:pic>
        <p:nvPicPr>
          <p:cNvPr id="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97148">
            <a:off x="3340487" y="3953510"/>
            <a:ext cx="702649" cy="41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Straight Connector 86"/>
          <p:cNvCxnSpPr/>
          <p:nvPr/>
        </p:nvCxnSpPr>
        <p:spPr>
          <a:xfrm flipH="1" flipV="1">
            <a:off x="4355977" y="3867689"/>
            <a:ext cx="252027" cy="554904"/>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851921" y="4319707"/>
            <a:ext cx="504056" cy="338554"/>
          </a:xfrm>
          <a:prstGeom prst="rect">
            <a:avLst/>
          </a:prstGeom>
          <a:noFill/>
        </p:spPr>
        <p:txBody>
          <a:bodyPr wrap="square" rtlCol="0">
            <a:spAutoFit/>
          </a:bodyPr>
          <a:lstStyle/>
          <a:p>
            <a:r>
              <a:rPr lang="en-CA" sz="1600" dirty="0" smtClean="0"/>
              <a:t>3.</a:t>
            </a:r>
            <a:endParaRPr lang="en-CA" sz="1600" dirty="0"/>
          </a:p>
        </p:txBody>
      </p:sp>
      <p:pic>
        <p:nvPicPr>
          <p:cNvPr id="9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10</a:t>
            </a:fld>
            <a:endParaRPr lang="en-CA"/>
          </a:p>
        </p:txBody>
      </p:sp>
    </p:spTree>
    <p:extLst>
      <p:ext uri="{BB962C8B-B14F-4D97-AF65-F5344CB8AC3E}">
        <p14:creationId xmlns:p14="http://schemas.microsoft.com/office/powerpoint/2010/main" val="4045491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smtClean="0"/>
              <a:t>Peer2peer exchanges</a:t>
            </a:r>
            <a:endParaRPr lang="en-CA" dirty="0"/>
          </a:p>
        </p:txBody>
      </p:sp>
      <p:sp>
        <p:nvSpPr>
          <p:cNvPr id="13" name="Content Placeholder 12"/>
          <p:cNvSpPr>
            <a:spLocks noGrp="1"/>
          </p:cNvSpPr>
          <p:nvPr>
            <p:ph idx="1"/>
          </p:nvPr>
        </p:nvSpPr>
        <p:spPr>
          <a:xfrm>
            <a:off x="822960" y="1100627"/>
            <a:ext cx="7520940" cy="4983667"/>
          </a:xfrm>
        </p:spPr>
        <p:txBody>
          <a:bodyPr>
            <a:normAutofit fontScale="92500" lnSpcReduction="20000"/>
          </a:bodyPr>
          <a:lstStyle/>
          <a:p>
            <a:pPr>
              <a:buFont typeface="Arial" panose="020B0604020202020204" pitchFamily="34" charset="0"/>
              <a:buChar char="•"/>
            </a:pPr>
            <a:r>
              <a:rPr lang="en-US" sz="2400" b="0" dirty="0"/>
              <a:t>Activity involving </a:t>
            </a:r>
            <a:r>
              <a:rPr lang="en-US" sz="2400" dirty="0">
                <a:solidFill>
                  <a:schemeClr val="accent3">
                    <a:lumMod val="75000"/>
                  </a:schemeClr>
                </a:solidFill>
              </a:rPr>
              <a:t>Peer to Peer </a:t>
            </a:r>
            <a:r>
              <a:rPr lang="en-US" sz="2400" b="0" dirty="0"/>
              <a:t>(</a:t>
            </a:r>
            <a:r>
              <a:rPr lang="en-US" sz="2400" dirty="0">
                <a:solidFill>
                  <a:schemeClr val="accent3">
                    <a:lumMod val="75000"/>
                  </a:schemeClr>
                </a:solidFill>
              </a:rPr>
              <a:t>P2P</a:t>
            </a:r>
            <a:r>
              <a:rPr lang="en-US" sz="2400" b="0" dirty="0"/>
              <a:t>) bitcoin exchanges </a:t>
            </a:r>
            <a:r>
              <a:rPr lang="en-US" sz="2400" b="0" dirty="0" smtClean="0"/>
              <a:t>represent significant </a:t>
            </a:r>
            <a:r>
              <a:rPr lang="en-US" sz="2400" b="0" dirty="0"/>
              <a:t>risk for traditional financial institutions (FI).</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Lack of transparency creates </a:t>
            </a:r>
            <a:r>
              <a:rPr lang="en-US" sz="2400" dirty="0">
                <a:solidFill>
                  <a:schemeClr val="accent3">
                    <a:lumMod val="75000"/>
                  </a:schemeClr>
                </a:solidFill>
              </a:rPr>
              <a:t>inability to enact </a:t>
            </a:r>
            <a:r>
              <a:rPr lang="en-US" sz="2400" b="0" dirty="0"/>
              <a:t>proper KYC.</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Many are using personal accounts at FIs for </a:t>
            </a:r>
            <a:r>
              <a:rPr lang="en-US" sz="2400" dirty="0">
                <a:solidFill>
                  <a:schemeClr val="accent3">
                    <a:lumMod val="75000"/>
                  </a:schemeClr>
                </a:solidFill>
              </a:rPr>
              <a:t>informal MSB </a:t>
            </a:r>
            <a:r>
              <a:rPr lang="en-US" sz="2400" b="0" dirty="0"/>
              <a:t>services.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Banks need to differentiate between </a:t>
            </a:r>
            <a:r>
              <a:rPr lang="en-US" sz="2400" dirty="0">
                <a:solidFill>
                  <a:schemeClr val="accent3">
                    <a:lumMod val="75000"/>
                  </a:schemeClr>
                </a:solidFill>
              </a:rPr>
              <a:t>individual</a:t>
            </a:r>
            <a:r>
              <a:rPr lang="en-US" sz="2400" b="0" dirty="0"/>
              <a:t> and </a:t>
            </a:r>
            <a:r>
              <a:rPr lang="en-US" sz="2400" dirty="0">
                <a:solidFill>
                  <a:schemeClr val="accent3">
                    <a:lumMod val="75000"/>
                  </a:schemeClr>
                </a:solidFill>
              </a:rPr>
              <a:t>commercial</a:t>
            </a:r>
            <a:r>
              <a:rPr lang="en-US" sz="2400" b="0" dirty="0"/>
              <a:t> use of accounts.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The main difference between the two environments is the involvement of </a:t>
            </a:r>
            <a:r>
              <a:rPr lang="en-US" sz="2400" dirty="0">
                <a:solidFill>
                  <a:schemeClr val="accent2">
                    <a:lumMod val="75000"/>
                  </a:schemeClr>
                </a:solidFill>
              </a:rPr>
              <a:t>identifiable institutional parties </a:t>
            </a:r>
            <a:r>
              <a:rPr lang="en-US" sz="2400" b="0" dirty="0"/>
              <a:t>(i.e. banks, exchanges, etc.) </a:t>
            </a:r>
          </a:p>
          <a:p>
            <a:endParaRPr lang="en-CA" dirty="0"/>
          </a:p>
        </p:txBody>
      </p:sp>
      <p:pic>
        <p:nvPicPr>
          <p:cNvPr id="1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11</a:t>
            </a:fld>
            <a:endParaRPr lang="en-CA"/>
          </a:p>
        </p:txBody>
      </p:sp>
    </p:spTree>
    <p:extLst>
      <p:ext uri="{BB962C8B-B14F-4D97-AF65-F5344CB8AC3E}">
        <p14:creationId xmlns:p14="http://schemas.microsoft.com/office/powerpoint/2010/main" val="2580164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smtClean="0"/>
              <a:t>Cryptocurrency ATMs and Cash</a:t>
            </a:r>
            <a:endParaRPr lang="en-CA" dirty="0"/>
          </a:p>
        </p:txBody>
      </p:sp>
      <p:sp>
        <p:nvSpPr>
          <p:cNvPr id="13" name="Content Placeholder 12"/>
          <p:cNvSpPr>
            <a:spLocks noGrp="1"/>
          </p:cNvSpPr>
          <p:nvPr>
            <p:ph idx="1"/>
          </p:nvPr>
        </p:nvSpPr>
        <p:spPr>
          <a:xfrm>
            <a:off x="822960" y="1100627"/>
            <a:ext cx="7520940" cy="4983667"/>
          </a:xfrm>
        </p:spPr>
        <p:txBody>
          <a:bodyPr>
            <a:normAutofit fontScale="85000" lnSpcReduction="20000"/>
          </a:bodyPr>
          <a:lstStyle/>
          <a:p>
            <a:pPr>
              <a:buFont typeface="Arial" panose="020B0604020202020204" pitchFamily="34" charset="0"/>
              <a:buChar char="•"/>
            </a:pPr>
            <a:r>
              <a:rPr lang="en-US" sz="2400" b="0" dirty="0" smtClean="0"/>
              <a:t>“</a:t>
            </a:r>
            <a:r>
              <a:rPr lang="en-US" sz="2400" b="0" dirty="0"/>
              <a:t>Cryptocurrency is the most anonymous form of receiving and sending payment. Unlike a traditional credit card your name and info is NOT required. When you buy from our ATMs, we have no idea who you are or what you do with your money, ever.” </a:t>
            </a:r>
            <a:r>
              <a:rPr lang="en-US" sz="2400" b="0" dirty="0" smtClean="0"/>
              <a:t>          (</a:t>
            </a:r>
            <a:r>
              <a:rPr lang="en-US" sz="2100" b="0" dirty="0"/>
              <a:t>Source Cryptocurrency ATM Provider, Canada</a:t>
            </a:r>
            <a:r>
              <a:rPr lang="en-US" sz="2400" b="0" dirty="0"/>
              <a:t>)</a:t>
            </a:r>
          </a:p>
          <a:p>
            <a:pPr>
              <a:buFont typeface="Arial" panose="020B0604020202020204" pitchFamily="34" charset="0"/>
              <a:buChar char="•"/>
            </a:pPr>
            <a:endParaRPr lang="en-US" sz="2400" b="0" dirty="0"/>
          </a:p>
          <a:p>
            <a:pPr>
              <a:buFont typeface="Arial" panose="020B0604020202020204" pitchFamily="34" charset="0"/>
              <a:buChar char="•"/>
            </a:pPr>
            <a:r>
              <a:rPr lang="en-US" sz="2400" u="sng" dirty="0"/>
              <a:t>Note</a:t>
            </a:r>
            <a:r>
              <a:rPr lang="en-US" sz="2400" b="0" dirty="0"/>
              <a:t>: Not all Cryptocurrency ATM operators operate like this or do not require identification.</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Let’s look at an example of how this ATM could be used by criminal ‘A’ to purchase an illegal gun from Criminal ‘B’. They met in a forum on the Dark Web.</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The main difference between the two environments is the involvement of </a:t>
            </a:r>
            <a:r>
              <a:rPr lang="en-US" sz="2400" dirty="0">
                <a:solidFill>
                  <a:schemeClr val="accent2">
                    <a:lumMod val="75000"/>
                  </a:schemeClr>
                </a:solidFill>
              </a:rPr>
              <a:t>identifiable institutional parties </a:t>
            </a:r>
            <a:r>
              <a:rPr lang="en-US" sz="2400" b="0" dirty="0"/>
              <a:t>(i.e. banks, exchanges, etc.) </a:t>
            </a:r>
          </a:p>
          <a:p>
            <a:endParaRPr lang="en-CA" dirty="0"/>
          </a:p>
        </p:txBody>
      </p:sp>
      <p:pic>
        <p:nvPicPr>
          <p:cNvPr id="1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12</a:t>
            </a:fld>
            <a:endParaRPr lang="en-CA"/>
          </a:p>
        </p:txBody>
      </p:sp>
    </p:spTree>
    <p:extLst>
      <p:ext uri="{BB962C8B-B14F-4D97-AF65-F5344CB8AC3E}">
        <p14:creationId xmlns:p14="http://schemas.microsoft.com/office/powerpoint/2010/main" val="367283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smtClean="0"/>
              <a:t>Example (‘A’ buying a gun From ‘b’</a:t>
            </a:r>
            <a:endParaRPr lang="en-CA" dirty="0"/>
          </a:p>
        </p:txBody>
      </p:sp>
      <p:pic>
        <p:nvPicPr>
          <p:cNvPr id="11"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762"/>
          <a:stretch/>
        </p:blipFill>
        <p:spPr bwMode="auto">
          <a:xfrm>
            <a:off x="6937761" y="1808820"/>
            <a:ext cx="345041" cy="66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764"/>
          <a:stretch/>
        </p:blipFill>
        <p:spPr bwMode="auto">
          <a:xfrm>
            <a:off x="989602" y="1802678"/>
            <a:ext cx="345041" cy="66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11014" y="1380256"/>
            <a:ext cx="1296144" cy="338554"/>
          </a:xfrm>
          <a:prstGeom prst="rect">
            <a:avLst/>
          </a:prstGeom>
          <a:noFill/>
        </p:spPr>
        <p:txBody>
          <a:bodyPr wrap="square" rtlCol="0">
            <a:spAutoFit/>
          </a:bodyPr>
          <a:lstStyle/>
          <a:p>
            <a:pPr algn="ctr"/>
            <a:r>
              <a:rPr lang="en-CA" sz="1600" dirty="0" smtClean="0"/>
              <a:t>Criminal ‘A’</a:t>
            </a:r>
            <a:endParaRPr lang="en-CA" sz="1600" dirty="0"/>
          </a:p>
        </p:txBody>
      </p:sp>
      <p:sp>
        <p:nvSpPr>
          <p:cNvPr id="19" name="TextBox 18"/>
          <p:cNvSpPr txBox="1"/>
          <p:nvPr/>
        </p:nvSpPr>
        <p:spPr>
          <a:xfrm>
            <a:off x="6474177" y="1403775"/>
            <a:ext cx="1296144" cy="338554"/>
          </a:xfrm>
          <a:prstGeom prst="rect">
            <a:avLst/>
          </a:prstGeom>
          <a:noFill/>
        </p:spPr>
        <p:txBody>
          <a:bodyPr wrap="square" rtlCol="0">
            <a:spAutoFit/>
          </a:bodyPr>
          <a:lstStyle/>
          <a:p>
            <a:pPr algn="ctr"/>
            <a:r>
              <a:rPr lang="en-CA" sz="1600" dirty="0" smtClean="0"/>
              <a:t>Criminal ‘B’</a:t>
            </a:r>
            <a:endParaRPr lang="en-CA" sz="1600" dirty="0"/>
          </a:p>
        </p:txBody>
      </p:sp>
      <p:pic>
        <p:nvPicPr>
          <p:cNvPr id="20"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23" y="3967228"/>
            <a:ext cx="7143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837223" y="2882797"/>
            <a:ext cx="714375" cy="584775"/>
          </a:xfrm>
          <a:prstGeom prst="rect">
            <a:avLst/>
          </a:prstGeom>
          <a:noFill/>
        </p:spPr>
        <p:txBody>
          <a:bodyPr wrap="square" rtlCol="0">
            <a:spAutoFit/>
          </a:bodyPr>
          <a:lstStyle/>
          <a:p>
            <a:pPr algn="ctr"/>
            <a:r>
              <a:rPr lang="en-CA" sz="3200" b="1" dirty="0" smtClean="0">
                <a:solidFill>
                  <a:srgbClr val="00B050"/>
                </a:solidFill>
              </a:rPr>
              <a:t>$</a:t>
            </a:r>
            <a:endParaRPr lang="en-CA" sz="3200" b="1" dirty="0">
              <a:solidFill>
                <a:srgbClr val="00B050"/>
              </a:solidFill>
            </a:endParaRPr>
          </a:p>
        </p:txBody>
      </p:sp>
      <p:cxnSp>
        <p:nvCxnSpPr>
          <p:cNvPr id="22" name="Straight Connector 21"/>
          <p:cNvCxnSpPr>
            <a:stCxn id="17" idx="2"/>
          </p:cNvCxnSpPr>
          <p:nvPr/>
        </p:nvCxnSpPr>
        <p:spPr>
          <a:xfrm>
            <a:off x="1162123" y="2466486"/>
            <a:ext cx="0" cy="416311"/>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2"/>
            <a:endCxn id="20" idx="0"/>
          </p:cNvCxnSpPr>
          <p:nvPr/>
        </p:nvCxnSpPr>
        <p:spPr>
          <a:xfrm>
            <a:off x="1194411" y="3467572"/>
            <a:ext cx="0" cy="499656"/>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5" name="Flowchart: Predefined Process 24"/>
          <p:cNvSpPr/>
          <p:nvPr/>
        </p:nvSpPr>
        <p:spPr>
          <a:xfrm>
            <a:off x="2279674" y="2696271"/>
            <a:ext cx="1080120" cy="771301"/>
          </a:xfrm>
          <a:prstGeom prst="flowChartPredefined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CA" dirty="0" smtClean="0"/>
              <a:t>Wallet ‘A’</a:t>
            </a:r>
            <a:endParaRPr lang="en-CA" dirty="0"/>
          </a:p>
        </p:txBody>
      </p:sp>
      <p:cxnSp>
        <p:nvCxnSpPr>
          <p:cNvPr id="26" name="Straight Arrow Connector 25"/>
          <p:cNvCxnSpPr>
            <a:stCxn id="20" idx="3"/>
            <a:endCxn id="25" idx="2"/>
          </p:cNvCxnSpPr>
          <p:nvPr/>
        </p:nvCxnSpPr>
        <p:spPr>
          <a:xfrm flipV="1">
            <a:off x="1551598" y="3467572"/>
            <a:ext cx="1268136" cy="97590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7" name="Flowchart: Predefined Process 26"/>
          <p:cNvSpPr/>
          <p:nvPr/>
        </p:nvSpPr>
        <p:spPr>
          <a:xfrm>
            <a:off x="4445986" y="2696270"/>
            <a:ext cx="1080120" cy="771301"/>
          </a:xfrm>
          <a:prstGeom prst="flowChartPredefined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CA" dirty="0" smtClean="0"/>
              <a:t>Wallet ‘B’</a:t>
            </a:r>
            <a:endParaRPr lang="en-CA" dirty="0"/>
          </a:p>
        </p:txBody>
      </p:sp>
      <p:sp>
        <p:nvSpPr>
          <p:cNvPr id="28" name="Flowchart: Summing Junction 27"/>
          <p:cNvSpPr/>
          <p:nvPr/>
        </p:nvSpPr>
        <p:spPr>
          <a:xfrm>
            <a:off x="3365866" y="3901585"/>
            <a:ext cx="1080120" cy="1083786"/>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Arrow Connector 29"/>
          <p:cNvCxnSpPr>
            <a:stCxn id="25" idx="2"/>
            <a:endCxn id="28" idx="1"/>
          </p:cNvCxnSpPr>
          <p:nvPr/>
        </p:nvCxnSpPr>
        <p:spPr>
          <a:xfrm>
            <a:off x="2819734" y="3467572"/>
            <a:ext cx="704312" cy="59273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7"/>
            <a:endCxn id="27" idx="2"/>
          </p:cNvCxnSpPr>
          <p:nvPr/>
        </p:nvCxnSpPr>
        <p:spPr>
          <a:xfrm flipV="1">
            <a:off x="4287806" y="3467571"/>
            <a:ext cx="698240" cy="59273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24758" y="1367771"/>
            <a:ext cx="1537252" cy="369332"/>
          </a:xfrm>
          <a:prstGeom prst="rect">
            <a:avLst/>
          </a:prstGeom>
          <a:noFill/>
        </p:spPr>
        <p:txBody>
          <a:bodyPr wrap="square" rtlCol="0">
            <a:spAutoFit/>
          </a:bodyPr>
          <a:lstStyle/>
          <a:p>
            <a:r>
              <a:rPr lang="en-CA" dirty="0" smtClean="0"/>
              <a:t>Gun Delivery</a:t>
            </a:r>
            <a:endParaRPr lang="en-CA" dirty="0"/>
          </a:p>
        </p:txBody>
      </p:sp>
      <p:cxnSp>
        <p:nvCxnSpPr>
          <p:cNvPr id="33" name="Straight Arrow Connector 32"/>
          <p:cNvCxnSpPr>
            <a:endCxn id="17" idx="3"/>
          </p:cNvCxnSpPr>
          <p:nvPr/>
        </p:nvCxnSpPr>
        <p:spPr>
          <a:xfrm flipH="1" flipV="1">
            <a:off x="1334643" y="2134582"/>
            <a:ext cx="2391263" cy="2670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73578" y="3005907"/>
            <a:ext cx="504056" cy="338554"/>
          </a:xfrm>
          <a:prstGeom prst="rect">
            <a:avLst/>
          </a:prstGeom>
          <a:noFill/>
        </p:spPr>
        <p:txBody>
          <a:bodyPr wrap="square" rtlCol="0">
            <a:spAutoFit/>
          </a:bodyPr>
          <a:lstStyle/>
          <a:p>
            <a:r>
              <a:rPr lang="en-CA" sz="1600" b="1" dirty="0" smtClean="0">
                <a:solidFill>
                  <a:srgbClr val="00B0F0"/>
                </a:solidFill>
              </a:rPr>
              <a:t>1.</a:t>
            </a:r>
            <a:endParaRPr lang="en-CA" sz="1600" b="1" dirty="0">
              <a:solidFill>
                <a:srgbClr val="00B0F0"/>
              </a:solidFill>
            </a:endParaRPr>
          </a:p>
        </p:txBody>
      </p:sp>
      <p:sp>
        <p:nvSpPr>
          <p:cNvPr id="35" name="TextBox 34"/>
          <p:cNvSpPr txBox="1"/>
          <p:nvPr/>
        </p:nvSpPr>
        <p:spPr>
          <a:xfrm>
            <a:off x="2051720" y="4034925"/>
            <a:ext cx="504056" cy="338554"/>
          </a:xfrm>
          <a:prstGeom prst="rect">
            <a:avLst/>
          </a:prstGeom>
          <a:noFill/>
        </p:spPr>
        <p:txBody>
          <a:bodyPr wrap="square" rtlCol="0">
            <a:spAutoFit/>
          </a:bodyPr>
          <a:lstStyle/>
          <a:p>
            <a:r>
              <a:rPr lang="en-CA" sz="1600" b="1" dirty="0">
                <a:solidFill>
                  <a:srgbClr val="00B0F0"/>
                </a:solidFill>
              </a:rPr>
              <a:t>2</a:t>
            </a:r>
            <a:r>
              <a:rPr lang="en-CA" sz="1600" b="1" dirty="0" smtClean="0">
                <a:solidFill>
                  <a:srgbClr val="00B0F0"/>
                </a:solidFill>
              </a:rPr>
              <a:t>.</a:t>
            </a:r>
            <a:endParaRPr lang="en-CA" sz="1600" b="1" dirty="0">
              <a:solidFill>
                <a:srgbClr val="00B0F0"/>
              </a:solidFill>
            </a:endParaRPr>
          </a:p>
        </p:txBody>
      </p:sp>
      <p:sp>
        <p:nvSpPr>
          <p:cNvPr id="36" name="TextBox 35"/>
          <p:cNvSpPr txBox="1"/>
          <p:nvPr/>
        </p:nvSpPr>
        <p:spPr>
          <a:xfrm>
            <a:off x="2861810" y="3696371"/>
            <a:ext cx="504056" cy="338554"/>
          </a:xfrm>
          <a:prstGeom prst="rect">
            <a:avLst/>
          </a:prstGeom>
          <a:noFill/>
        </p:spPr>
        <p:txBody>
          <a:bodyPr wrap="square" rtlCol="0">
            <a:spAutoFit/>
          </a:bodyPr>
          <a:lstStyle/>
          <a:p>
            <a:r>
              <a:rPr lang="en-CA" sz="1600" b="1" dirty="0" smtClean="0">
                <a:solidFill>
                  <a:srgbClr val="00B0F0"/>
                </a:solidFill>
              </a:rPr>
              <a:t>3.</a:t>
            </a:r>
            <a:endParaRPr lang="en-CA" sz="1600" b="1" dirty="0">
              <a:solidFill>
                <a:srgbClr val="00B0F0"/>
              </a:solidFill>
            </a:endParaRPr>
          </a:p>
        </p:txBody>
      </p:sp>
      <p:sp>
        <p:nvSpPr>
          <p:cNvPr id="37" name="TextBox 36"/>
          <p:cNvSpPr txBox="1"/>
          <p:nvPr/>
        </p:nvSpPr>
        <p:spPr>
          <a:xfrm>
            <a:off x="4636926" y="3731676"/>
            <a:ext cx="504056" cy="338554"/>
          </a:xfrm>
          <a:prstGeom prst="rect">
            <a:avLst/>
          </a:prstGeom>
          <a:noFill/>
        </p:spPr>
        <p:txBody>
          <a:bodyPr wrap="square" rtlCol="0">
            <a:spAutoFit/>
          </a:bodyPr>
          <a:lstStyle/>
          <a:p>
            <a:r>
              <a:rPr lang="en-CA" sz="1600" b="1" dirty="0">
                <a:solidFill>
                  <a:srgbClr val="00B0F0"/>
                </a:solidFill>
              </a:rPr>
              <a:t>5</a:t>
            </a:r>
            <a:r>
              <a:rPr lang="en-CA" sz="1600" b="1" dirty="0" smtClean="0">
                <a:solidFill>
                  <a:srgbClr val="00B0F0"/>
                </a:solidFill>
              </a:rPr>
              <a:t>.</a:t>
            </a:r>
            <a:endParaRPr lang="en-CA" sz="1600" b="1" dirty="0">
              <a:solidFill>
                <a:srgbClr val="00B0F0"/>
              </a:solidFill>
            </a:endParaRPr>
          </a:p>
        </p:txBody>
      </p:sp>
      <p:sp>
        <p:nvSpPr>
          <p:cNvPr id="38" name="TextBox 37"/>
          <p:cNvSpPr txBox="1"/>
          <p:nvPr/>
        </p:nvSpPr>
        <p:spPr>
          <a:xfrm>
            <a:off x="3725906" y="3568001"/>
            <a:ext cx="504056" cy="338554"/>
          </a:xfrm>
          <a:prstGeom prst="rect">
            <a:avLst/>
          </a:prstGeom>
          <a:noFill/>
        </p:spPr>
        <p:txBody>
          <a:bodyPr wrap="square" rtlCol="0">
            <a:spAutoFit/>
          </a:bodyPr>
          <a:lstStyle/>
          <a:p>
            <a:r>
              <a:rPr lang="en-CA" sz="1600" b="1" dirty="0" smtClean="0">
                <a:solidFill>
                  <a:srgbClr val="00B0F0"/>
                </a:solidFill>
              </a:rPr>
              <a:t>4.</a:t>
            </a:r>
            <a:endParaRPr lang="en-CA" sz="1600" b="1" dirty="0">
              <a:solidFill>
                <a:srgbClr val="00B0F0"/>
              </a:solidFill>
            </a:endParaRPr>
          </a:p>
        </p:txBody>
      </p:sp>
      <p:sp>
        <p:nvSpPr>
          <p:cNvPr id="39" name="TextBox 38"/>
          <p:cNvSpPr txBox="1"/>
          <p:nvPr/>
        </p:nvSpPr>
        <p:spPr>
          <a:xfrm>
            <a:off x="4481990" y="1756087"/>
            <a:ext cx="504056" cy="338554"/>
          </a:xfrm>
          <a:prstGeom prst="rect">
            <a:avLst/>
          </a:prstGeom>
          <a:noFill/>
        </p:spPr>
        <p:txBody>
          <a:bodyPr wrap="square" rtlCol="0">
            <a:spAutoFit/>
          </a:bodyPr>
          <a:lstStyle/>
          <a:p>
            <a:r>
              <a:rPr lang="en-CA" sz="1600" b="1" dirty="0" smtClean="0">
                <a:solidFill>
                  <a:srgbClr val="00B0F0"/>
                </a:solidFill>
              </a:rPr>
              <a:t>6.</a:t>
            </a:r>
            <a:endParaRPr lang="en-CA" sz="1600" b="1" dirty="0">
              <a:solidFill>
                <a:srgbClr val="00B0F0"/>
              </a:solidFill>
            </a:endParaRPr>
          </a:p>
        </p:txBody>
      </p:sp>
      <p:cxnSp>
        <p:nvCxnSpPr>
          <p:cNvPr id="40" name="Straight Connector 39"/>
          <p:cNvCxnSpPr>
            <a:stCxn id="11" idx="1"/>
            <a:endCxn id="27" idx="3"/>
          </p:cNvCxnSpPr>
          <p:nvPr/>
        </p:nvCxnSpPr>
        <p:spPr>
          <a:xfrm flipH="1">
            <a:off x="5526106" y="2140725"/>
            <a:ext cx="1411655" cy="941196"/>
          </a:xfrm>
          <a:prstGeom prst="line">
            <a:avLst/>
          </a:prstGeom>
          <a:ln w="44450">
            <a:solidFill>
              <a:srgbClr val="B45404"/>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3"/>
            <a:endCxn id="25" idx="1"/>
          </p:cNvCxnSpPr>
          <p:nvPr/>
        </p:nvCxnSpPr>
        <p:spPr>
          <a:xfrm>
            <a:off x="1334643" y="2134582"/>
            <a:ext cx="945031" cy="947340"/>
          </a:xfrm>
          <a:prstGeom prst="line">
            <a:avLst/>
          </a:prstGeom>
          <a:ln w="44450">
            <a:solidFill>
              <a:srgbClr val="B45404"/>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967155" y="4734145"/>
            <a:ext cx="2232248" cy="1008112"/>
            <a:chOff x="6372200" y="5661248"/>
            <a:chExt cx="2232248" cy="1008112"/>
          </a:xfrm>
        </p:grpSpPr>
        <p:sp>
          <p:nvSpPr>
            <p:cNvPr id="43" name="TextBox 71"/>
            <p:cNvSpPr txBox="1">
              <a:spLocks noChangeArrowheads="1"/>
            </p:cNvSpPr>
            <p:nvPr/>
          </p:nvSpPr>
          <p:spPr bwMode="auto">
            <a:xfrm>
              <a:off x="6897902" y="5974233"/>
              <a:ext cx="1238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dirty="0" smtClean="0">
                  <a:latin typeface="Arial" pitchFamily="34" charset="0"/>
                </a:rPr>
                <a:t>Transfer</a:t>
              </a:r>
            </a:p>
          </p:txBody>
        </p:sp>
        <p:sp>
          <p:nvSpPr>
            <p:cNvPr id="44" name="Rectangle 43"/>
            <p:cNvSpPr/>
            <p:nvPr/>
          </p:nvSpPr>
          <p:spPr>
            <a:xfrm>
              <a:off x="6372200" y="5661248"/>
              <a:ext cx="2232248" cy="10081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TextBox 71"/>
            <p:cNvSpPr txBox="1">
              <a:spLocks noChangeArrowheads="1"/>
            </p:cNvSpPr>
            <p:nvPr/>
          </p:nvSpPr>
          <p:spPr bwMode="auto">
            <a:xfrm>
              <a:off x="6372200" y="5661248"/>
              <a:ext cx="1464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b="1" u="sng" dirty="0" smtClean="0">
                  <a:latin typeface="Arial" pitchFamily="34" charset="0"/>
                </a:rPr>
                <a:t>Legend</a:t>
              </a:r>
            </a:p>
          </p:txBody>
        </p:sp>
        <p:cxnSp>
          <p:nvCxnSpPr>
            <p:cNvPr id="46" name="Straight Arrow Connector 45"/>
            <p:cNvCxnSpPr/>
            <p:nvPr/>
          </p:nvCxnSpPr>
          <p:spPr bwMode="auto">
            <a:xfrm flipV="1">
              <a:off x="6496643" y="6067748"/>
              <a:ext cx="387098" cy="1"/>
            </a:xfrm>
            <a:prstGeom prst="straightConnector1">
              <a:avLst/>
            </a:prstGeom>
            <a:solidFill>
              <a:schemeClr val="accent2"/>
            </a:solidFill>
            <a:ln w="19050" cap="flat" cmpd="sng" algn="ctr">
              <a:solidFill>
                <a:schemeClr val="accent1"/>
              </a:solidFill>
              <a:prstDash val="solid"/>
              <a:round/>
              <a:headEnd type="none" w="med" len="med"/>
              <a:tailEnd type="arrow"/>
            </a:ln>
            <a:effectLst/>
          </p:spPr>
        </p:cxnSp>
        <p:sp>
          <p:nvSpPr>
            <p:cNvPr id="47" name="TextBox 71"/>
            <p:cNvSpPr txBox="1">
              <a:spLocks noChangeArrowheads="1"/>
            </p:cNvSpPr>
            <p:nvPr/>
          </p:nvSpPr>
          <p:spPr bwMode="auto">
            <a:xfrm>
              <a:off x="6897902" y="6207115"/>
              <a:ext cx="17065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dirty="0" smtClean="0">
                  <a:latin typeface="Arial" pitchFamily="34" charset="0"/>
                </a:rPr>
                <a:t>Ownership:</a:t>
              </a:r>
            </a:p>
            <a:p>
              <a:pPr eaLnBrk="1" hangingPunct="1">
                <a:spcBef>
                  <a:spcPct val="0"/>
                </a:spcBef>
                <a:spcAft>
                  <a:spcPct val="0"/>
                </a:spcAft>
                <a:buClrTx/>
                <a:buFontTx/>
                <a:buNone/>
              </a:pPr>
              <a:r>
                <a:rPr lang="en-CA" altLang="en-US" sz="1200" dirty="0" smtClean="0">
                  <a:latin typeface="Arial" pitchFamily="34" charset="0"/>
                </a:rPr>
                <a:t>Stealth IP Addresses</a:t>
              </a:r>
            </a:p>
          </p:txBody>
        </p:sp>
        <p:cxnSp>
          <p:nvCxnSpPr>
            <p:cNvPr id="48" name="Straight Connector 47"/>
            <p:cNvCxnSpPr/>
            <p:nvPr/>
          </p:nvCxnSpPr>
          <p:spPr>
            <a:xfrm>
              <a:off x="6495143" y="6301333"/>
              <a:ext cx="360040" cy="0"/>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grpSp>
      <p:sp>
        <p:nvSpPr>
          <p:cNvPr id="49" name="Rectangular Callout 48"/>
          <p:cNvSpPr/>
          <p:nvPr/>
        </p:nvSpPr>
        <p:spPr>
          <a:xfrm>
            <a:off x="5787135" y="3568001"/>
            <a:ext cx="2547283" cy="875477"/>
          </a:xfrm>
          <a:prstGeom prst="wedgeRectCallout">
            <a:avLst>
              <a:gd name="adj1" fmla="val -705"/>
              <a:gd name="adj2" fmla="val -1751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Crimina</a:t>
            </a:r>
            <a:r>
              <a:rPr lang="en-CA" sz="1600" dirty="0"/>
              <a:t>l</a:t>
            </a:r>
            <a:r>
              <a:rPr lang="en-CA" sz="1600" dirty="0" smtClean="0"/>
              <a:t> ‘B’ opened up his wallet using a synthetic Identity</a:t>
            </a:r>
            <a:endParaRPr lang="en-CA" sz="1600" dirty="0"/>
          </a:p>
        </p:txBody>
      </p:sp>
      <p:pic>
        <p:nvPicPr>
          <p:cNvPr id="50" name="Picture 2" descr="http://pngimg.com/upload/gun_PNG136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9103" y="1748212"/>
            <a:ext cx="1004512" cy="624248"/>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p:cNvCxnSpPr/>
          <p:nvPr/>
        </p:nvCxnSpPr>
        <p:spPr>
          <a:xfrm flipH="1">
            <a:off x="4439914" y="2134582"/>
            <a:ext cx="2433271" cy="26706"/>
          </a:xfrm>
          <a:prstGeom prst="line">
            <a:avLst/>
          </a:prstGeom>
          <a:ln w="53975"/>
        </p:spPr>
        <p:style>
          <a:lnRef idx="1">
            <a:schemeClr val="accent1"/>
          </a:lnRef>
          <a:fillRef idx="0">
            <a:schemeClr val="accent1"/>
          </a:fillRef>
          <a:effectRef idx="0">
            <a:schemeClr val="accent1"/>
          </a:effectRef>
          <a:fontRef idx="minor">
            <a:schemeClr val="tx1"/>
          </a:fontRef>
        </p:style>
      </p:cxnSp>
      <p:pic>
        <p:nvPicPr>
          <p:cNvPr id="5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13</a:t>
            </a:fld>
            <a:endParaRPr lang="en-CA"/>
          </a:p>
        </p:txBody>
      </p:sp>
    </p:spTree>
    <p:extLst>
      <p:ext uri="{BB962C8B-B14F-4D97-AF65-F5344CB8AC3E}">
        <p14:creationId xmlns:p14="http://schemas.microsoft.com/office/powerpoint/2010/main" val="299414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smtClean="0"/>
              <a:t>Identifying bad actors</a:t>
            </a:r>
            <a:endParaRPr lang="en-CA" dirty="0"/>
          </a:p>
        </p:txBody>
      </p:sp>
      <p:sp>
        <p:nvSpPr>
          <p:cNvPr id="13" name="Content Placeholder 12"/>
          <p:cNvSpPr>
            <a:spLocks noGrp="1"/>
          </p:cNvSpPr>
          <p:nvPr>
            <p:ph idx="1"/>
          </p:nvPr>
        </p:nvSpPr>
        <p:spPr>
          <a:xfrm>
            <a:off x="822960" y="1100627"/>
            <a:ext cx="7520940" cy="4983667"/>
          </a:xfrm>
        </p:spPr>
        <p:txBody>
          <a:bodyPr>
            <a:normAutofit fontScale="92500" lnSpcReduction="10000"/>
          </a:bodyPr>
          <a:lstStyle/>
          <a:p>
            <a:pPr>
              <a:buFont typeface="Arial" panose="020B0604020202020204" pitchFamily="34" charset="0"/>
              <a:buChar char="•"/>
            </a:pPr>
            <a:r>
              <a:rPr lang="en-US" sz="2400" b="0" dirty="0"/>
              <a:t>Not everyone in the </a:t>
            </a:r>
            <a:r>
              <a:rPr lang="en-US" sz="2400" b="0" dirty="0" err="1"/>
              <a:t>blockchain</a:t>
            </a:r>
            <a:r>
              <a:rPr lang="en-US" sz="2400" b="0" dirty="0"/>
              <a:t> space is a </a:t>
            </a:r>
            <a:r>
              <a:rPr lang="en-US" sz="2400" dirty="0">
                <a:solidFill>
                  <a:schemeClr val="accent3">
                    <a:lumMod val="75000"/>
                  </a:schemeClr>
                </a:solidFill>
              </a:rPr>
              <a:t>criminal</a:t>
            </a:r>
            <a:r>
              <a:rPr lang="en-US" sz="2400" b="0" dirty="0" smtClean="0"/>
              <a:t>.</a:t>
            </a:r>
          </a:p>
          <a:p>
            <a:pPr marL="0" indent="0"/>
            <a:endParaRPr lang="en-US" sz="2400" b="0" dirty="0" smtClean="0"/>
          </a:p>
          <a:p>
            <a:pPr>
              <a:buFont typeface="Arial" panose="020B0604020202020204" pitchFamily="34" charset="0"/>
              <a:buChar char="•"/>
            </a:pPr>
            <a:r>
              <a:rPr lang="en-US" sz="2400" b="0" dirty="0" err="1" smtClean="0"/>
              <a:t>Blockchain</a:t>
            </a:r>
            <a:r>
              <a:rPr lang="en-US" sz="2400" b="0" dirty="0" smtClean="0"/>
              <a:t> </a:t>
            </a:r>
            <a:r>
              <a:rPr lang="en-US" sz="2400" b="0" dirty="0"/>
              <a:t>technology requires its own set of </a:t>
            </a:r>
            <a:r>
              <a:rPr lang="en-US" sz="2400" dirty="0">
                <a:solidFill>
                  <a:schemeClr val="accent3">
                    <a:lumMod val="75000"/>
                  </a:schemeClr>
                </a:solidFill>
              </a:rPr>
              <a:t>AML solutions</a:t>
            </a:r>
            <a:r>
              <a:rPr lang="en-US" sz="2400" b="0" dirty="0" smtClean="0"/>
              <a:t>.</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smtClean="0"/>
              <a:t>Identifying </a:t>
            </a:r>
            <a:r>
              <a:rPr lang="en-US" sz="2400" b="0" dirty="0"/>
              <a:t>“bad actors” involves a mix of searching for traditional AML typologies, as well as employing </a:t>
            </a:r>
            <a:r>
              <a:rPr lang="en-US" sz="2400" dirty="0">
                <a:solidFill>
                  <a:schemeClr val="accent3">
                    <a:lumMod val="75000"/>
                  </a:schemeClr>
                </a:solidFill>
              </a:rPr>
              <a:t>analytics</a:t>
            </a:r>
            <a:r>
              <a:rPr lang="en-US" sz="2400" b="0" dirty="0" smtClean="0"/>
              <a:t>.</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smtClean="0"/>
              <a:t>Establishing </a:t>
            </a:r>
            <a:r>
              <a:rPr lang="en-US" sz="2400" b="0" dirty="0"/>
              <a:t>a list of </a:t>
            </a:r>
            <a:r>
              <a:rPr lang="en-US" sz="2400" dirty="0">
                <a:solidFill>
                  <a:schemeClr val="accent3">
                    <a:lumMod val="75000"/>
                  </a:schemeClr>
                </a:solidFill>
              </a:rPr>
              <a:t>common indicators </a:t>
            </a:r>
            <a:r>
              <a:rPr lang="en-US" sz="2400" b="0" dirty="0"/>
              <a:t>for suspicious activity is necessary.</a:t>
            </a:r>
          </a:p>
          <a:p>
            <a:pPr>
              <a:buFont typeface="Arial" panose="020B0604020202020204" pitchFamily="34" charset="0"/>
              <a:buChar char="•"/>
            </a:pPr>
            <a:endParaRPr lang="en-US" sz="2400" b="0" dirty="0" smtClean="0"/>
          </a:p>
          <a:p>
            <a:pPr>
              <a:buFont typeface="Arial" panose="020B0604020202020204" pitchFamily="34" charset="0"/>
              <a:buChar char="•"/>
            </a:pPr>
            <a:r>
              <a:rPr lang="en-US" sz="2400" b="0" dirty="0" smtClean="0"/>
              <a:t>Newly </a:t>
            </a:r>
            <a:r>
              <a:rPr lang="en-US" sz="2400" dirty="0">
                <a:solidFill>
                  <a:schemeClr val="accent3">
                    <a:lumMod val="75000"/>
                  </a:schemeClr>
                </a:solidFill>
              </a:rPr>
              <a:t>emerging</a:t>
            </a:r>
            <a:r>
              <a:rPr lang="en-US" sz="2400" b="0" dirty="0"/>
              <a:t> </a:t>
            </a:r>
            <a:r>
              <a:rPr lang="en-US" sz="2400" b="0" dirty="0" err="1"/>
              <a:t>blockchain</a:t>
            </a:r>
            <a:r>
              <a:rPr lang="en-US" sz="2400" b="0" dirty="0"/>
              <a:t> companies are offering AML/TF solutions.</a:t>
            </a:r>
          </a:p>
          <a:p>
            <a:endParaRPr lang="en-CA" dirty="0"/>
          </a:p>
        </p:txBody>
      </p:sp>
      <p:pic>
        <p:nvPicPr>
          <p:cNvPr id="1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14</a:t>
            </a:fld>
            <a:endParaRPr lang="en-CA"/>
          </a:p>
        </p:txBody>
      </p:sp>
    </p:spTree>
    <p:extLst>
      <p:ext uri="{BB962C8B-B14F-4D97-AF65-F5344CB8AC3E}">
        <p14:creationId xmlns:p14="http://schemas.microsoft.com/office/powerpoint/2010/main" val="2064149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smtClean="0"/>
              <a:t>Identifying bad actors - indicators</a:t>
            </a:r>
            <a:endParaRPr lang="en-CA" dirty="0"/>
          </a:p>
        </p:txBody>
      </p:sp>
      <p:sp>
        <p:nvSpPr>
          <p:cNvPr id="13" name="Content Placeholder 12"/>
          <p:cNvSpPr>
            <a:spLocks noGrp="1"/>
          </p:cNvSpPr>
          <p:nvPr>
            <p:ph idx="1"/>
          </p:nvPr>
        </p:nvSpPr>
        <p:spPr>
          <a:xfrm>
            <a:off x="822960" y="1100627"/>
            <a:ext cx="7520940" cy="4983667"/>
          </a:xfrm>
        </p:spPr>
        <p:txBody>
          <a:bodyPr>
            <a:normAutofit lnSpcReduction="10000"/>
          </a:bodyPr>
          <a:lstStyle/>
          <a:p>
            <a:pPr>
              <a:buFont typeface="Arial" panose="020B0604020202020204" pitchFamily="34" charset="0"/>
              <a:buChar char="•"/>
            </a:pPr>
            <a:r>
              <a:rPr lang="en-US" sz="2400" b="0" dirty="0"/>
              <a:t>Funds deposited into an account with </a:t>
            </a:r>
            <a:r>
              <a:rPr lang="en-US" sz="2400" dirty="0">
                <a:solidFill>
                  <a:schemeClr val="accent3">
                    <a:lumMod val="75000"/>
                  </a:schemeClr>
                </a:solidFill>
              </a:rPr>
              <a:t>rapid depletion </a:t>
            </a:r>
            <a:r>
              <a:rPr lang="en-US" sz="2400" b="0" dirty="0"/>
              <a:t>via cash, email, or wire transfers.</a:t>
            </a:r>
          </a:p>
          <a:p>
            <a:pPr>
              <a:buFont typeface="Arial" panose="020B0604020202020204" pitchFamily="34" charset="0"/>
              <a:buChar char="•"/>
            </a:pPr>
            <a:endParaRPr lang="en-US" sz="2400" b="0" dirty="0"/>
          </a:p>
          <a:p>
            <a:pPr>
              <a:buFont typeface="Arial" panose="020B0604020202020204" pitchFamily="34" charset="0"/>
              <a:buChar char="•"/>
            </a:pPr>
            <a:r>
              <a:rPr lang="en-US" sz="2400" dirty="0">
                <a:solidFill>
                  <a:schemeClr val="accent3">
                    <a:lumMod val="75000"/>
                  </a:schemeClr>
                </a:solidFill>
              </a:rPr>
              <a:t>Frequent deposits/withdrawals </a:t>
            </a:r>
            <a:r>
              <a:rPr lang="en-US" sz="2400" b="0" dirty="0"/>
              <a:t>from cryptocurrency exchanges.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Unusual </a:t>
            </a:r>
            <a:r>
              <a:rPr lang="en-US" sz="2400" dirty="0">
                <a:solidFill>
                  <a:schemeClr val="accent3">
                    <a:lumMod val="75000"/>
                  </a:schemeClr>
                </a:solidFill>
              </a:rPr>
              <a:t>3rd party </a:t>
            </a:r>
            <a:r>
              <a:rPr lang="en-US" sz="2400" b="0" dirty="0"/>
              <a:t>deposits, often structured in nature, from online wallets or payment processors.</a:t>
            </a:r>
          </a:p>
          <a:p>
            <a:pPr>
              <a:buFont typeface="Arial" panose="020B0604020202020204" pitchFamily="34" charset="0"/>
              <a:buChar char="•"/>
            </a:pPr>
            <a:endParaRPr lang="en-US" sz="2400" b="0" dirty="0"/>
          </a:p>
          <a:p>
            <a:pPr>
              <a:buFont typeface="Arial" panose="020B0604020202020204" pitchFamily="34" charset="0"/>
              <a:buChar char="•"/>
            </a:pPr>
            <a:r>
              <a:rPr lang="en-US" sz="2400" dirty="0">
                <a:solidFill>
                  <a:schemeClr val="accent3">
                    <a:lumMod val="75000"/>
                  </a:schemeClr>
                </a:solidFill>
              </a:rPr>
              <a:t>Rounded</a:t>
            </a:r>
            <a:r>
              <a:rPr lang="en-US" sz="2400" b="0" dirty="0"/>
              <a:t> dollar amounts.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Transactional values that total </a:t>
            </a:r>
            <a:r>
              <a:rPr lang="en-US" sz="2400" dirty="0">
                <a:solidFill>
                  <a:schemeClr val="accent3">
                    <a:lumMod val="75000"/>
                  </a:schemeClr>
                </a:solidFill>
              </a:rPr>
              <a:t>5</a:t>
            </a:r>
            <a:r>
              <a:rPr lang="en-US" sz="2400" b="0" dirty="0"/>
              <a:t>, </a:t>
            </a:r>
            <a:r>
              <a:rPr lang="en-US" sz="2400" dirty="0" smtClean="0">
                <a:solidFill>
                  <a:schemeClr val="accent3">
                    <a:lumMod val="75000"/>
                  </a:schemeClr>
                </a:solidFill>
              </a:rPr>
              <a:t>10</a:t>
            </a:r>
            <a:r>
              <a:rPr lang="en-US" sz="2400" b="0" dirty="0" smtClean="0"/>
              <a:t>,</a:t>
            </a:r>
            <a:r>
              <a:rPr lang="en-US" sz="2400" dirty="0" smtClean="0">
                <a:solidFill>
                  <a:schemeClr val="accent3">
                    <a:lumMod val="75000"/>
                  </a:schemeClr>
                </a:solidFill>
              </a:rPr>
              <a:t> 12.5</a:t>
            </a:r>
            <a:r>
              <a:rPr lang="en-US" sz="2400" b="0" dirty="0" smtClean="0"/>
              <a:t>  or </a:t>
            </a:r>
            <a:r>
              <a:rPr lang="en-US" sz="2400" dirty="0" smtClean="0">
                <a:solidFill>
                  <a:schemeClr val="accent3">
                    <a:lumMod val="75000"/>
                  </a:schemeClr>
                </a:solidFill>
              </a:rPr>
              <a:t>25</a:t>
            </a:r>
            <a:r>
              <a:rPr lang="en-US" sz="2400" b="0" dirty="0" smtClean="0"/>
              <a:t>. </a:t>
            </a:r>
            <a:endParaRPr lang="en-US" sz="2400" b="0" dirty="0"/>
          </a:p>
          <a:p>
            <a:endParaRPr lang="en-CA" dirty="0"/>
          </a:p>
        </p:txBody>
      </p:sp>
      <p:pic>
        <p:nvPicPr>
          <p:cNvPr id="1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15</a:t>
            </a:fld>
            <a:endParaRPr lang="en-CA"/>
          </a:p>
        </p:txBody>
      </p:sp>
    </p:spTree>
    <p:extLst>
      <p:ext uri="{BB962C8B-B14F-4D97-AF65-F5344CB8AC3E}">
        <p14:creationId xmlns:p14="http://schemas.microsoft.com/office/powerpoint/2010/main" val="2381228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smtClean="0"/>
              <a:t>Education and Collaboration</a:t>
            </a:r>
            <a:endParaRPr lang="en-CA" dirty="0"/>
          </a:p>
        </p:txBody>
      </p:sp>
      <p:sp>
        <p:nvSpPr>
          <p:cNvPr id="13" name="Content Placeholder 12"/>
          <p:cNvSpPr>
            <a:spLocks noGrp="1"/>
          </p:cNvSpPr>
          <p:nvPr>
            <p:ph idx="1"/>
          </p:nvPr>
        </p:nvSpPr>
        <p:spPr>
          <a:xfrm>
            <a:off x="822960" y="1100627"/>
            <a:ext cx="7520940" cy="4983667"/>
          </a:xfrm>
        </p:spPr>
        <p:txBody>
          <a:bodyPr>
            <a:normAutofit fontScale="92500" lnSpcReduction="20000"/>
          </a:bodyPr>
          <a:lstStyle/>
          <a:p>
            <a:pPr>
              <a:buFont typeface="Arial" panose="020B0604020202020204" pitchFamily="34" charset="0"/>
              <a:buChar char="•"/>
            </a:pPr>
            <a:r>
              <a:rPr lang="en-US" sz="2400" dirty="0">
                <a:solidFill>
                  <a:schemeClr val="accent3">
                    <a:lumMod val="75000"/>
                  </a:schemeClr>
                </a:solidFill>
              </a:rPr>
              <a:t> It’s why we’re here!</a:t>
            </a:r>
          </a:p>
          <a:p>
            <a:pPr>
              <a:buFont typeface="Arial" panose="020B0604020202020204" pitchFamily="34" charset="0"/>
              <a:buChar char="•"/>
            </a:pPr>
            <a:endParaRPr lang="en-US" sz="2400" b="0" dirty="0" smtClean="0"/>
          </a:p>
          <a:p>
            <a:pPr>
              <a:buFont typeface="Arial" panose="020B0604020202020204" pitchFamily="34" charset="0"/>
              <a:buChar char="•"/>
            </a:pPr>
            <a:r>
              <a:rPr lang="en-US" sz="2400" b="0" dirty="0" smtClean="0"/>
              <a:t>Education </a:t>
            </a:r>
            <a:r>
              <a:rPr lang="en-US" sz="2400" b="0" dirty="0"/>
              <a:t>and collaboration are paramount to the proliferation of </a:t>
            </a:r>
            <a:r>
              <a:rPr lang="en-US" sz="2400" b="0" dirty="0" err="1"/>
              <a:t>blockchain</a:t>
            </a:r>
            <a:r>
              <a:rPr lang="en-US" sz="2400" b="0" dirty="0"/>
              <a:t> and cryptocurrency amongst traditional institutions (banks, governments, etc.)</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err="1"/>
              <a:t>Blockchain</a:t>
            </a:r>
            <a:r>
              <a:rPr lang="en-US" sz="2400" b="0" dirty="0"/>
              <a:t> education is recommended for traditional institutions.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Collaboration with law enforcement and regulators is encouraged for </a:t>
            </a:r>
            <a:r>
              <a:rPr lang="en-US" sz="2400" b="0" dirty="0" err="1"/>
              <a:t>blockchain</a:t>
            </a:r>
            <a:r>
              <a:rPr lang="en-US" sz="2400" b="0" dirty="0"/>
              <a:t> companies.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Education and collaboration do intersect, however approaches vary</a:t>
            </a:r>
            <a:r>
              <a:rPr lang="en-US" sz="2400" b="0" dirty="0" smtClean="0"/>
              <a:t>.</a:t>
            </a:r>
          </a:p>
          <a:p>
            <a:pPr>
              <a:buFont typeface="Arial" panose="020B0604020202020204" pitchFamily="34" charset="0"/>
              <a:buChar char="•"/>
            </a:pPr>
            <a:endParaRPr lang="en-US" sz="2400" b="0" dirty="0"/>
          </a:p>
          <a:p>
            <a:endParaRPr lang="en-CA" dirty="0"/>
          </a:p>
        </p:txBody>
      </p:sp>
      <p:pic>
        <p:nvPicPr>
          <p:cNvPr id="1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16</a:t>
            </a:fld>
            <a:endParaRPr lang="en-CA"/>
          </a:p>
        </p:txBody>
      </p:sp>
    </p:spTree>
    <p:extLst>
      <p:ext uri="{BB962C8B-B14F-4D97-AF65-F5344CB8AC3E}">
        <p14:creationId xmlns:p14="http://schemas.microsoft.com/office/powerpoint/2010/main" val="3375020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1188" y="1100138"/>
            <a:ext cx="2863849" cy="3579812"/>
          </a:xfrm>
        </p:spPr>
      </p:pic>
      <p:sp>
        <p:nvSpPr>
          <p:cNvPr id="4" name="Slide Number Placeholder 3"/>
          <p:cNvSpPr>
            <a:spLocks noGrp="1"/>
          </p:cNvSpPr>
          <p:nvPr>
            <p:ph type="sldNum" sz="quarter" idx="12"/>
          </p:nvPr>
        </p:nvSpPr>
        <p:spPr/>
        <p:txBody>
          <a:bodyPr/>
          <a:lstStyle/>
          <a:p>
            <a:fld id="{964AD779-E166-47BB-AE02-3F2031509FE9}" type="slidenum">
              <a:rPr lang="en-CA" smtClean="0"/>
              <a:t>17</a:t>
            </a:fld>
            <a:endParaRPr lang="en-CA"/>
          </a:p>
        </p:txBody>
      </p:sp>
    </p:spTree>
    <p:extLst>
      <p:ext uri="{BB962C8B-B14F-4D97-AF65-F5344CB8AC3E}">
        <p14:creationId xmlns:p14="http://schemas.microsoft.com/office/powerpoint/2010/main" val="110680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2"/>
          </p:nvPr>
        </p:nvSpPr>
        <p:spPr/>
        <p:txBody>
          <a:bodyPr/>
          <a:lstStyle/>
          <a:p>
            <a:fld id="{964AD779-E166-47BB-AE02-3F2031509FE9}" type="slidenum">
              <a:rPr lang="en-CA" smtClean="0"/>
              <a:t>2</a:t>
            </a:fld>
            <a:endParaRPr lang="en-CA"/>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0987" y="1127919"/>
            <a:ext cx="35242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972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r>
              <a:rPr lang="en-CA" dirty="0" smtClean="0"/>
              <a:t>Disclaimer</a:t>
            </a:r>
            <a:endParaRPr lang="en-CA" dirty="0"/>
          </a:p>
        </p:txBody>
      </p:sp>
      <p:sp>
        <p:nvSpPr>
          <p:cNvPr id="6" name="Content Placeholder 5"/>
          <p:cNvSpPr>
            <a:spLocks noGrp="1"/>
          </p:cNvSpPr>
          <p:nvPr>
            <p:ph idx="1"/>
          </p:nvPr>
        </p:nvSpPr>
        <p:spPr/>
        <p:txBody>
          <a:bodyPr>
            <a:normAutofit/>
          </a:bodyPr>
          <a:lstStyle/>
          <a:p>
            <a:pPr marL="0" indent="0"/>
            <a:r>
              <a:rPr lang="en-US" sz="2000" b="0" dirty="0" smtClean="0">
                <a:latin typeface="Arial" panose="020B0604020202020204" pitchFamily="34" charset="0"/>
                <a:cs typeface="Arial" panose="020B0604020202020204" pitchFamily="34" charset="0"/>
              </a:rPr>
              <a:t>The </a:t>
            </a:r>
            <a:r>
              <a:rPr lang="en-US" sz="2000" b="0" dirty="0">
                <a:latin typeface="Arial" panose="020B0604020202020204" pitchFamily="34" charset="0"/>
                <a:cs typeface="Arial" panose="020B0604020202020204" pitchFamily="34" charset="0"/>
              </a:rPr>
              <a:t>views and opinions expressed in this article are those of the presenters and do not necessarily reflect the official policy or position of any agency of Bank of Montreal. </a:t>
            </a: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
            </a:r>
            <a:br>
              <a:rPr lang="en-US" sz="2000" b="0" dirty="0">
                <a:latin typeface="Arial" panose="020B0604020202020204" pitchFamily="34" charset="0"/>
                <a:cs typeface="Arial" panose="020B0604020202020204" pitchFamily="34" charset="0"/>
              </a:rPr>
            </a:br>
            <a:r>
              <a:rPr lang="en-US" sz="2000" b="0" dirty="0">
                <a:latin typeface="Arial" panose="020B0604020202020204" pitchFamily="34" charset="0"/>
                <a:cs typeface="Arial" panose="020B0604020202020204" pitchFamily="34" charset="0"/>
              </a:rPr>
              <a:t>Examples of analysis performed within this article are only examples. Assumptions made within the analysis </a:t>
            </a:r>
            <a:r>
              <a:rPr lang="en-US" sz="2000" b="0" dirty="0" smtClean="0">
                <a:latin typeface="Arial" panose="020B0604020202020204" pitchFamily="34" charset="0"/>
                <a:cs typeface="Arial" panose="020B0604020202020204" pitchFamily="34" charset="0"/>
              </a:rPr>
              <a:t>should not be taken </a:t>
            </a:r>
            <a:r>
              <a:rPr lang="en-US" sz="2000" b="0" smtClean="0">
                <a:latin typeface="Arial" panose="020B0604020202020204" pitchFamily="34" charset="0"/>
                <a:cs typeface="Arial" panose="020B0604020202020204" pitchFamily="34" charset="0"/>
              </a:rPr>
              <a:t>as reflective </a:t>
            </a:r>
            <a:r>
              <a:rPr lang="en-US" sz="2000" b="0" dirty="0">
                <a:latin typeface="Arial" panose="020B0604020202020204" pitchFamily="34" charset="0"/>
                <a:cs typeface="Arial" panose="020B0604020202020204" pitchFamily="34" charset="0"/>
              </a:rPr>
              <a:t>of the position of the Bank of Montreal, its subsidiaries or affiliates.</a:t>
            </a:r>
            <a:endParaRPr lang="en-CA" sz="2000" b="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3</a:t>
            </a:fld>
            <a:endParaRPr lang="en-CA"/>
          </a:p>
        </p:txBody>
      </p:sp>
    </p:spTree>
    <p:extLst>
      <p:ext uri="{BB962C8B-B14F-4D97-AF65-F5344CB8AC3E}">
        <p14:creationId xmlns:p14="http://schemas.microsoft.com/office/powerpoint/2010/main" val="2071950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r>
              <a:rPr lang="en-CA" dirty="0" smtClean="0"/>
              <a:t>Introduction</a:t>
            </a:r>
            <a:endParaRPr lang="en-CA" dirty="0"/>
          </a:p>
        </p:txBody>
      </p:sp>
      <p:sp>
        <p:nvSpPr>
          <p:cNvPr id="6" name="Content Placeholder 5"/>
          <p:cNvSpPr>
            <a:spLocks noGrp="1"/>
          </p:cNvSpPr>
          <p:nvPr>
            <p:ph sz="half" idx="1"/>
          </p:nvPr>
        </p:nvSpPr>
        <p:spPr>
          <a:xfrm>
            <a:off x="822960" y="1097280"/>
            <a:ext cx="7169420" cy="4969920"/>
          </a:xfrm>
        </p:spPr>
        <p:txBody>
          <a:bodyPr>
            <a:normAutofit fontScale="70000" lnSpcReduction="20000"/>
          </a:bodyPr>
          <a:lstStyle/>
          <a:p>
            <a:pPr marL="457200" indent="-457200">
              <a:buBlip>
                <a:blip r:embed="rId2"/>
              </a:buBlip>
            </a:pPr>
            <a:r>
              <a:rPr lang="en-US" sz="2900" b="0" dirty="0"/>
              <a:t>Under Canadian law*, regulated entities, (incl. </a:t>
            </a:r>
            <a:r>
              <a:rPr lang="en-US" sz="2900" b="0" dirty="0" smtClean="0"/>
              <a:t>banks and </a:t>
            </a:r>
            <a:r>
              <a:rPr lang="en-US" sz="2900" dirty="0" smtClean="0">
                <a:solidFill>
                  <a:srgbClr val="00B0F0"/>
                </a:solidFill>
              </a:rPr>
              <a:t>accountants**</a:t>
            </a:r>
            <a:r>
              <a:rPr lang="en-US" sz="2900" b="0" dirty="0" smtClean="0"/>
              <a:t>) </a:t>
            </a:r>
            <a:r>
              <a:rPr lang="en-US" sz="2900" b="0" dirty="0"/>
              <a:t>are required to identify and report suspicious transactions (or attempts) </a:t>
            </a:r>
            <a:r>
              <a:rPr lang="en-US" sz="2900" b="0" dirty="0">
                <a:latin typeface="Arial" panose="020B0604020202020204" pitchFamily="34" charset="0"/>
                <a:cs typeface="Arial" panose="020B0604020202020204" pitchFamily="34" charset="0"/>
              </a:rPr>
              <a:t>suspected</a:t>
            </a:r>
            <a:r>
              <a:rPr lang="en-US" sz="2900" b="0" dirty="0"/>
              <a:t> to be related to the commission of money laundering or terrorist financing offences. </a:t>
            </a:r>
          </a:p>
          <a:p>
            <a:pPr marL="457200" indent="-457200">
              <a:buBlip>
                <a:blip r:embed="rId2"/>
              </a:buBlip>
            </a:pPr>
            <a:endParaRPr lang="en-US" sz="2900" b="0" dirty="0"/>
          </a:p>
          <a:p>
            <a:pPr marL="457200" indent="-457200">
              <a:buBlip>
                <a:blip r:embed="rId2"/>
              </a:buBlip>
            </a:pPr>
            <a:r>
              <a:rPr lang="en-US" sz="2900" b="0" dirty="0"/>
              <a:t>The law doesn’t differentiate between cash, wires, cheques or cryptocurrency transactions. </a:t>
            </a:r>
          </a:p>
          <a:p>
            <a:pPr marL="457200" indent="-457200">
              <a:buBlip>
                <a:blip r:embed="rId2"/>
              </a:buBlip>
            </a:pPr>
            <a:endParaRPr lang="en-US" sz="2900" b="0" dirty="0"/>
          </a:p>
          <a:p>
            <a:pPr marL="457200" indent="-457200">
              <a:buBlip>
                <a:blip r:embed="rId2"/>
              </a:buBlip>
            </a:pPr>
            <a:r>
              <a:rPr lang="en-US" sz="2900" b="0" dirty="0"/>
              <a:t>Cryptocurrencies are relativity new to AML and Law Enforcement and require a new knowledge base to identify and investigate suspicious transactions.</a:t>
            </a:r>
          </a:p>
          <a:p>
            <a:pPr marL="0" indent="0"/>
            <a:endParaRPr lang="en-US" sz="2900" b="0" dirty="0"/>
          </a:p>
          <a:p>
            <a:pPr marL="457200" indent="-457200">
              <a:buBlip>
                <a:blip r:embed="rId2"/>
              </a:buBlip>
            </a:pPr>
            <a:r>
              <a:rPr lang="en-US" sz="2900" b="0" dirty="0"/>
              <a:t>This presentation outlines some of the AML and Law Enforcement challenges that are faced</a:t>
            </a:r>
            <a:r>
              <a:rPr lang="en-US" sz="2900" b="0" dirty="0" smtClean="0"/>
              <a:t>.</a:t>
            </a:r>
            <a:endParaRPr lang="en-US" b="0" dirty="0"/>
          </a:p>
          <a:p>
            <a:r>
              <a:rPr lang="en-US" sz="1800" b="0" dirty="0"/>
              <a:t>*Proceeds of Crime (Money Laundering) and Terrorist Financing Act (PCMLTFA</a:t>
            </a:r>
            <a:r>
              <a:rPr lang="en-US" sz="1800" b="0" dirty="0" smtClean="0"/>
              <a:t>)</a:t>
            </a:r>
          </a:p>
          <a:p>
            <a:r>
              <a:rPr lang="en-US" sz="1800" b="0" dirty="0" smtClean="0"/>
              <a:t>** FINTRAC Guideline 6D</a:t>
            </a:r>
            <a:endParaRPr lang="en-US" sz="1800" b="0" dirty="0" smtClean="0"/>
          </a:p>
          <a:p>
            <a:endParaRPr lang="en-US" sz="1800" b="0" dirty="0"/>
          </a:p>
          <a:p>
            <a:endParaRPr lang="en-CA" dirty="0"/>
          </a:p>
        </p:txBody>
      </p:sp>
      <p:pic>
        <p:nvPicPr>
          <p:cNvPr id="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4</a:t>
            </a:fld>
            <a:endParaRPr lang="en-CA"/>
          </a:p>
        </p:txBody>
      </p:sp>
    </p:spTree>
    <p:extLst>
      <p:ext uri="{BB962C8B-B14F-4D97-AF65-F5344CB8AC3E}">
        <p14:creationId xmlns:p14="http://schemas.microsoft.com/office/powerpoint/2010/main" val="690860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p:cNvSpPr>
            <a:spLocks noGrp="1"/>
          </p:cNvSpPr>
          <p:nvPr>
            <p:ph type="title"/>
          </p:nvPr>
        </p:nvSpPr>
        <p:spPr/>
        <p:txBody>
          <a:bodyPr/>
          <a:lstStyle/>
          <a:p>
            <a:r>
              <a:rPr lang="en-CA" dirty="0" smtClean="0"/>
              <a:t>Money Laundering 101</a:t>
            </a:r>
            <a:endParaRPr lang="en-CA" dirty="0"/>
          </a:p>
        </p:txBody>
      </p:sp>
      <p:cxnSp>
        <p:nvCxnSpPr>
          <p:cNvPr id="20" name="Straight Connector 19"/>
          <p:cNvCxnSpPr/>
          <p:nvPr/>
        </p:nvCxnSpPr>
        <p:spPr>
          <a:xfrm flipH="1" flipV="1">
            <a:off x="3806915" y="2067290"/>
            <a:ext cx="212684" cy="19158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3806915" y="2067290"/>
            <a:ext cx="212684" cy="191580"/>
          </a:xfrm>
          <a:prstGeom prst="line">
            <a:avLst/>
          </a:prstGeom>
          <a:ln w="9525">
            <a:solidFill>
              <a:srgbClr val="C00000"/>
            </a:solidFill>
          </a:ln>
        </p:spPr>
        <p:style>
          <a:lnRef idx="1">
            <a:schemeClr val="dk1"/>
          </a:lnRef>
          <a:fillRef idx="0">
            <a:schemeClr val="dk1"/>
          </a:fillRef>
          <a:effectRef idx="0">
            <a:schemeClr val="dk1"/>
          </a:effectRef>
          <a:fontRef idx="minor">
            <a:schemeClr val="tx1"/>
          </a:fontRef>
        </p:style>
      </p:cxnSp>
      <p:graphicFrame>
        <p:nvGraphicFramePr>
          <p:cNvPr id="14" name="Diagram 13"/>
          <p:cNvGraphicFramePr/>
          <p:nvPr>
            <p:extLst>
              <p:ext uri="{D42A27DB-BD31-4B8C-83A1-F6EECF244321}">
                <p14:modId xmlns:p14="http://schemas.microsoft.com/office/powerpoint/2010/main" val="431990889"/>
              </p:ext>
            </p:extLst>
          </p:nvPr>
        </p:nvGraphicFramePr>
        <p:xfrm>
          <a:off x="1061610" y="998730"/>
          <a:ext cx="9226025" cy="7155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idx="1"/>
          </p:nvPr>
        </p:nvSpPr>
        <p:spPr>
          <a:xfrm>
            <a:off x="822960" y="1280648"/>
            <a:ext cx="7520940" cy="1428272"/>
          </a:xfrm>
        </p:spPr>
        <p:txBody>
          <a:bodyPr/>
          <a:lstStyle/>
          <a:p>
            <a:pPr>
              <a:buFont typeface="Arial" panose="020B0604020202020204" pitchFamily="34" charset="0"/>
              <a:buChar char="•"/>
            </a:pPr>
            <a:r>
              <a:rPr lang="en-CA" dirty="0" smtClean="0"/>
              <a:t>MONEY LAUNDERING: </a:t>
            </a:r>
            <a:r>
              <a:rPr lang="en-CA" b="0" dirty="0" smtClean="0"/>
              <a:t>taking ‘dirty money’ and making it ‘appear to be clean’.</a:t>
            </a:r>
          </a:p>
          <a:p>
            <a:pPr>
              <a:buFont typeface="Arial" panose="020B0604020202020204" pitchFamily="34" charset="0"/>
              <a:buChar char="•"/>
            </a:pPr>
            <a:endParaRPr lang="en-CA" b="0" dirty="0"/>
          </a:p>
          <a:p>
            <a:pPr>
              <a:buFont typeface="Arial" panose="020B0604020202020204" pitchFamily="34" charset="0"/>
              <a:buChar char="•"/>
            </a:pPr>
            <a:r>
              <a:rPr lang="en-CA" b="0" dirty="0" smtClean="0"/>
              <a:t>The process typically involves  </a:t>
            </a:r>
            <a:r>
              <a:rPr lang="en-CA" sz="1800" dirty="0" smtClean="0"/>
              <a:t>3</a:t>
            </a:r>
            <a:r>
              <a:rPr lang="en-CA" b="0" dirty="0" smtClean="0"/>
              <a:t>  </a:t>
            </a:r>
            <a:r>
              <a:rPr lang="en-CA" sz="1800" dirty="0" smtClean="0"/>
              <a:t>4</a:t>
            </a:r>
            <a:r>
              <a:rPr lang="en-CA" b="0" dirty="0" smtClean="0"/>
              <a:t> steps:</a:t>
            </a:r>
            <a:endParaRPr lang="en-CA" b="0" dirty="0"/>
          </a:p>
        </p:txBody>
      </p:sp>
      <p:pic>
        <p:nvPicPr>
          <p:cNvPr id="45"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5</a:t>
            </a:fld>
            <a:endParaRPr lang="en-CA"/>
          </a:p>
        </p:txBody>
      </p:sp>
    </p:spTree>
    <p:extLst>
      <p:ext uri="{BB962C8B-B14F-4D97-AF65-F5344CB8AC3E}">
        <p14:creationId xmlns:p14="http://schemas.microsoft.com/office/powerpoint/2010/main" val="283151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r>
              <a:rPr lang="en-CA" dirty="0" smtClean="0"/>
              <a:t>Money Laundering in bitcoin – </a:t>
            </a:r>
            <a:br>
              <a:rPr lang="en-CA" dirty="0" smtClean="0"/>
            </a:br>
            <a:r>
              <a:rPr lang="en-CA" dirty="0" smtClean="0"/>
              <a:t>Reverse smurfing</a:t>
            </a:r>
            <a:endParaRPr lang="en-CA" dirty="0"/>
          </a:p>
        </p:txBody>
      </p:sp>
      <p:pic>
        <p:nvPicPr>
          <p:cNvPr id="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02752"/>
            <a:ext cx="7771960" cy="436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nvPr>
        </p:nvSpPr>
        <p:spPr>
          <a:xfrm>
            <a:off x="2573271" y="1987817"/>
            <a:ext cx="5175574" cy="1890210"/>
          </a:xfrm>
        </p:spPr>
        <p:txBody>
          <a:bodyPr>
            <a:normAutofit/>
          </a:bodyPr>
          <a:lstStyle/>
          <a:p>
            <a:pPr marL="0" indent="0"/>
            <a:r>
              <a:rPr lang="en-US" sz="1600" b="0" dirty="0" smtClean="0"/>
              <a:t>The </a:t>
            </a:r>
            <a:r>
              <a:rPr lang="en-US" sz="1600" b="0" dirty="0" err="1" smtClean="0"/>
              <a:t>blockchain</a:t>
            </a:r>
            <a:r>
              <a:rPr lang="en-US" sz="1600" b="0" dirty="0" smtClean="0"/>
              <a:t> is a gift to law enforcement (if they can identify the wallet holders) as every transaction is visible and traceable </a:t>
            </a:r>
            <a:r>
              <a:rPr lang="en-US" sz="1600" dirty="0" smtClean="0"/>
              <a:t>– </a:t>
            </a:r>
            <a:r>
              <a:rPr lang="en-US" sz="1600" i="1" dirty="0" smtClean="0">
                <a:solidFill>
                  <a:schemeClr val="accent3">
                    <a:lumMod val="75000"/>
                  </a:schemeClr>
                </a:solidFill>
              </a:rPr>
              <a:t>is it really?</a:t>
            </a:r>
            <a:endParaRPr lang="en-US" sz="1600" i="1" dirty="0">
              <a:solidFill>
                <a:schemeClr val="accent3">
                  <a:lumMod val="75000"/>
                </a:schemeClr>
              </a:solidFill>
            </a:endParaRPr>
          </a:p>
        </p:txBody>
      </p:sp>
      <p:sp>
        <p:nvSpPr>
          <p:cNvPr id="18" name="TextBox 17"/>
          <p:cNvSpPr txBox="1"/>
          <p:nvPr/>
        </p:nvSpPr>
        <p:spPr>
          <a:xfrm>
            <a:off x="7334799" y="3321706"/>
            <a:ext cx="1584176" cy="646331"/>
          </a:xfrm>
          <a:prstGeom prst="rect">
            <a:avLst/>
          </a:prstGeom>
          <a:noFill/>
        </p:spPr>
        <p:txBody>
          <a:bodyPr wrap="square" rtlCol="0">
            <a:spAutoFit/>
          </a:bodyPr>
          <a:lstStyle/>
          <a:p>
            <a:r>
              <a:rPr lang="en-CA" b="1" dirty="0" smtClean="0">
                <a:solidFill>
                  <a:schemeClr val="accent2">
                    <a:lumMod val="75000"/>
                  </a:schemeClr>
                </a:solidFill>
              </a:rPr>
              <a:t>98 Layers of Distribution4</a:t>
            </a:r>
            <a:endParaRPr lang="en-CA" b="1" dirty="0">
              <a:solidFill>
                <a:schemeClr val="accent2">
                  <a:lumMod val="75000"/>
                </a:schemeClr>
              </a:solidFill>
            </a:endParaRPr>
          </a:p>
        </p:txBody>
      </p:sp>
      <p:cxnSp>
        <p:nvCxnSpPr>
          <p:cNvPr id="19" name="Straight Arrow Connector 18"/>
          <p:cNvCxnSpPr/>
          <p:nvPr/>
        </p:nvCxnSpPr>
        <p:spPr>
          <a:xfrm>
            <a:off x="8121786" y="4067048"/>
            <a:ext cx="0" cy="1584176"/>
          </a:xfrm>
          <a:prstGeom prst="straightConnector1">
            <a:avLst/>
          </a:prstGeom>
          <a:ln w="381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08885" y="1402752"/>
            <a:ext cx="0" cy="180020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sz="half" idx="1"/>
          </p:nvPr>
        </p:nvSpPr>
        <p:spPr>
          <a:xfrm>
            <a:off x="1853190" y="1408432"/>
            <a:ext cx="2790310" cy="534380"/>
          </a:xfrm>
        </p:spPr>
        <p:txBody>
          <a:bodyPr>
            <a:normAutofit/>
          </a:bodyPr>
          <a:lstStyle/>
          <a:p>
            <a:pPr marL="0" indent="0"/>
            <a:r>
              <a:rPr lang="en-US" sz="2000" dirty="0" smtClean="0">
                <a:solidFill>
                  <a:schemeClr val="accent2">
                    <a:lumMod val="75000"/>
                  </a:schemeClr>
                </a:solidFill>
              </a:rPr>
              <a:t>Initial bitcoin address</a:t>
            </a:r>
            <a:endParaRPr lang="en-US" sz="2000" i="1" dirty="0">
              <a:solidFill>
                <a:schemeClr val="accent2">
                  <a:lumMod val="75000"/>
                </a:schemeClr>
              </a:solidFill>
            </a:endParaRPr>
          </a:p>
        </p:txBody>
      </p:sp>
      <p:sp>
        <p:nvSpPr>
          <p:cNvPr id="22" name="TextBox 21"/>
          <p:cNvSpPr txBox="1"/>
          <p:nvPr/>
        </p:nvSpPr>
        <p:spPr>
          <a:xfrm>
            <a:off x="3140333" y="3607997"/>
            <a:ext cx="1728192" cy="646331"/>
          </a:xfrm>
          <a:prstGeom prst="rect">
            <a:avLst/>
          </a:prstGeom>
          <a:noFill/>
        </p:spPr>
        <p:txBody>
          <a:bodyPr wrap="square" rtlCol="0">
            <a:spAutoFit/>
          </a:bodyPr>
          <a:lstStyle/>
          <a:p>
            <a:r>
              <a:rPr lang="en-CA" b="1" dirty="0" smtClean="0">
                <a:solidFill>
                  <a:schemeClr val="accent3">
                    <a:lumMod val="75000"/>
                  </a:schemeClr>
                </a:solidFill>
              </a:rPr>
              <a:t>Mixer and / or Tumbler</a:t>
            </a:r>
            <a:endParaRPr lang="en-CA" b="1" dirty="0">
              <a:solidFill>
                <a:schemeClr val="accent3">
                  <a:lumMod val="75000"/>
                </a:schemeClr>
              </a:solidFill>
            </a:endParaRPr>
          </a:p>
        </p:txBody>
      </p:sp>
      <p:pic>
        <p:nvPicPr>
          <p:cNvPr id="3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6</a:t>
            </a:fld>
            <a:endParaRPr lang="en-CA"/>
          </a:p>
        </p:txBody>
      </p:sp>
    </p:spTree>
    <p:extLst>
      <p:ext uri="{BB962C8B-B14F-4D97-AF65-F5344CB8AC3E}">
        <p14:creationId xmlns:p14="http://schemas.microsoft.com/office/powerpoint/2010/main" val="2462932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err="1" smtClean="0"/>
              <a:t>Aml</a:t>
            </a:r>
            <a:r>
              <a:rPr lang="en-CA" dirty="0" smtClean="0"/>
              <a:t> compliance</a:t>
            </a:r>
            <a:endParaRPr lang="en-CA" dirty="0"/>
          </a:p>
        </p:txBody>
      </p:sp>
      <p:sp>
        <p:nvSpPr>
          <p:cNvPr id="13" name="Content Placeholder 12"/>
          <p:cNvSpPr>
            <a:spLocks noGrp="1"/>
          </p:cNvSpPr>
          <p:nvPr>
            <p:ph idx="1"/>
          </p:nvPr>
        </p:nvSpPr>
        <p:spPr>
          <a:xfrm>
            <a:off x="822960" y="1100628"/>
            <a:ext cx="7520940" cy="4488612"/>
          </a:xfrm>
        </p:spPr>
        <p:txBody>
          <a:bodyPr>
            <a:normAutofit/>
          </a:bodyPr>
          <a:lstStyle/>
          <a:p>
            <a:pPr>
              <a:buFont typeface="Arial" panose="020B0604020202020204" pitchFamily="34" charset="0"/>
              <a:buChar char="•"/>
            </a:pPr>
            <a:r>
              <a:rPr lang="en-US" sz="2000" b="0" dirty="0"/>
              <a:t>A component of AML Compliance is known as </a:t>
            </a:r>
            <a:r>
              <a:rPr lang="en-US" sz="2000" dirty="0">
                <a:solidFill>
                  <a:schemeClr val="accent2">
                    <a:lumMod val="75000"/>
                  </a:schemeClr>
                </a:solidFill>
              </a:rPr>
              <a:t>Know Your Customer</a:t>
            </a:r>
            <a:r>
              <a:rPr lang="en-US" sz="2000" b="0" dirty="0">
                <a:solidFill>
                  <a:schemeClr val="accent2">
                    <a:lumMod val="75000"/>
                  </a:schemeClr>
                </a:solidFill>
              </a:rPr>
              <a:t> </a:t>
            </a:r>
            <a:r>
              <a:rPr lang="en-US" sz="2000" b="0" dirty="0"/>
              <a:t>(KYC) and requirements may differ jurisdictionally.</a:t>
            </a:r>
          </a:p>
          <a:p>
            <a:pPr marL="0" indent="0"/>
            <a:endParaRPr lang="en-US" sz="2000" b="0" dirty="0"/>
          </a:p>
          <a:p>
            <a:pPr>
              <a:buFont typeface="Arial" panose="020B0604020202020204" pitchFamily="34" charset="0"/>
              <a:buChar char="•"/>
            </a:pPr>
            <a:r>
              <a:rPr lang="en-US" sz="2000" b="0" dirty="0"/>
              <a:t>What makes bitcoin unique is the varying degrees of </a:t>
            </a:r>
            <a:r>
              <a:rPr lang="en-US" sz="2000" dirty="0">
                <a:solidFill>
                  <a:schemeClr val="accent2">
                    <a:lumMod val="75000"/>
                  </a:schemeClr>
                </a:solidFill>
              </a:rPr>
              <a:t>visibility</a:t>
            </a:r>
            <a:r>
              <a:rPr lang="en-US" sz="2000" b="0" dirty="0">
                <a:solidFill>
                  <a:schemeClr val="accent2">
                    <a:lumMod val="75000"/>
                  </a:schemeClr>
                </a:solidFill>
              </a:rPr>
              <a:t> </a:t>
            </a:r>
            <a:r>
              <a:rPr lang="en-US" sz="2000" b="0" dirty="0"/>
              <a:t>of a bitcoin wallet holder’s identity versus traditional banking products. For example, a wire transaction includes the names of both the remitting and receiving parties.</a:t>
            </a:r>
          </a:p>
          <a:p>
            <a:pPr>
              <a:buFont typeface="Arial" panose="020B0604020202020204" pitchFamily="34" charset="0"/>
              <a:buChar char="•"/>
            </a:pPr>
            <a:endParaRPr lang="en-US" sz="2000" b="0" dirty="0"/>
          </a:p>
          <a:p>
            <a:pPr>
              <a:buFont typeface="Arial" panose="020B0604020202020204" pitchFamily="34" charset="0"/>
              <a:buChar char="•"/>
            </a:pPr>
            <a:r>
              <a:rPr lang="en-US" sz="2000" b="0" dirty="0"/>
              <a:t>The identity of a bitcoin wallet holder is more difficult to decipher, e.g.: </a:t>
            </a:r>
            <a:r>
              <a:rPr lang="en-US" sz="2000" dirty="0" smtClean="0">
                <a:solidFill>
                  <a:schemeClr val="accent2">
                    <a:lumMod val="75000"/>
                  </a:schemeClr>
                </a:solidFill>
              </a:rPr>
              <a:t>19HGISRWiSKrRCybsMbcWDqZpSRj5GQ5bm</a:t>
            </a:r>
            <a:r>
              <a:rPr lang="en-US" sz="2000" dirty="0" smtClean="0">
                <a:solidFill>
                  <a:schemeClr val="accent5">
                    <a:lumMod val="75000"/>
                  </a:schemeClr>
                </a:solidFill>
              </a:rPr>
              <a:t> </a:t>
            </a:r>
            <a:r>
              <a:rPr lang="en-US" sz="2000" b="0" dirty="0"/>
              <a:t>and associated IP addresses can be masked or ‘spoofed’, e.g. </a:t>
            </a:r>
            <a:r>
              <a:rPr lang="en-US" sz="2000" b="0" dirty="0" smtClean="0"/>
              <a:t>stealth addresses</a:t>
            </a:r>
            <a:r>
              <a:rPr lang="en-US" sz="2000" b="0" dirty="0"/>
              <a:t>.</a:t>
            </a:r>
          </a:p>
          <a:p>
            <a:endParaRPr lang="en-CA" dirty="0"/>
          </a:p>
        </p:txBody>
      </p:sp>
      <p:pic>
        <p:nvPicPr>
          <p:cNvPr id="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7</a:t>
            </a:fld>
            <a:endParaRPr lang="en-CA"/>
          </a:p>
        </p:txBody>
      </p:sp>
    </p:spTree>
    <p:extLst>
      <p:ext uri="{BB962C8B-B14F-4D97-AF65-F5344CB8AC3E}">
        <p14:creationId xmlns:p14="http://schemas.microsoft.com/office/powerpoint/2010/main" val="1445118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r>
              <a:rPr lang="en-CA" dirty="0" smtClean="0"/>
              <a:t>Transactional Environments</a:t>
            </a:r>
            <a:endParaRPr lang="en-CA" dirty="0"/>
          </a:p>
        </p:txBody>
      </p:sp>
      <p:sp>
        <p:nvSpPr>
          <p:cNvPr id="13" name="Content Placeholder 12"/>
          <p:cNvSpPr>
            <a:spLocks noGrp="1"/>
          </p:cNvSpPr>
          <p:nvPr>
            <p:ph idx="1"/>
          </p:nvPr>
        </p:nvSpPr>
        <p:spPr>
          <a:xfrm>
            <a:off x="822960" y="1100627"/>
            <a:ext cx="7520940" cy="4983667"/>
          </a:xfrm>
        </p:spPr>
        <p:txBody>
          <a:bodyPr>
            <a:normAutofit fontScale="85000" lnSpcReduction="20000"/>
          </a:bodyPr>
          <a:lstStyle/>
          <a:p>
            <a:pPr>
              <a:buFont typeface="Arial" panose="020B0604020202020204" pitchFamily="34" charset="0"/>
              <a:buChar char="•"/>
            </a:pPr>
            <a:r>
              <a:rPr lang="en-US" sz="2400" b="0" dirty="0"/>
              <a:t>Cryptocurrency presents a new dimension in the world of remittances. </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err="1"/>
              <a:t>Blockchain</a:t>
            </a:r>
            <a:r>
              <a:rPr lang="en-US" sz="2400" b="0" dirty="0"/>
              <a:t> allows for </a:t>
            </a:r>
            <a:r>
              <a:rPr lang="en-US" sz="2400" dirty="0">
                <a:solidFill>
                  <a:schemeClr val="accent2">
                    <a:lumMod val="75000"/>
                  </a:schemeClr>
                </a:solidFill>
              </a:rPr>
              <a:t>trustless</a:t>
            </a:r>
            <a:r>
              <a:rPr lang="en-US" sz="2400" b="0" dirty="0">
                <a:solidFill>
                  <a:schemeClr val="accent2">
                    <a:lumMod val="75000"/>
                  </a:schemeClr>
                </a:solidFill>
              </a:rPr>
              <a:t> </a:t>
            </a:r>
            <a:r>
              <a:rPr lang="en-US" sz="2400" b="0" dirty="0" smtClean="0">
                <a:solidFill>
                  <a:schemeClr val="accent2">
                    <a:lumMod val="75000"/>
                  </a:schemeClr>
                </a:solidFill>
              </a:rPr>
              <a:t> </a:t>
            </a:r>
            <a:r>
              <a:rPr lang="en-US" sz="2400" b="0" dirty="0" smtClean="0"/>
              <a:t>and </a:t>
            </a:r>
            <a:r>
              <a:rPr lang="en-US" sz="2400" dirty="0">
                <a:solidFill>
                  <a:schemeClr val="accent2">
                    <a:lumMod val="75000"/>
                  </a:schemeClr>
                </a:solidFill>
              </a:rPr>
              <a:t>seamless</a:t>
            </a:r>
            <a:r>
              <a:rPr lang="en-US" sz="2400" b="0" dirty="0">
                <a:solidFill>
                  <a:schemeClr val="accent2">
                    <a:lumMod val="75000"/>
                  </a:schemeClr>
                </a:solidFill>
              </a:rPr>
              <a:t> </a:t>
            </a:r>
            <a:r>
              <a:rPr lang="en-US" sz="2400" b="0" dirty="0"/>
              <a:t>value transfer between two parties.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smtClean="0"/>
              <a:t>At </a:t>
            </a:r>
            <a:r>
              <a:rPr lang="en-US" sz="2400" b="0" dirty="0"/>
              <a:t>this stage in the evolution of cryptocurrencies, traditional outlets are largely still required as onboard and </a:t>
            </a:r>
            <a:r>
              <a:rPr lang="en-US" sz="2400" b="0" dirty="0" err="1"/>
              <a:t>offboard</a:t>
            </a:r>
            <a:r>
              <a:rPr lang="en-US" sz="2400" b="0" dirty="0"/>
              <a:t> </a:t>
            </a:r>
            <a:r>
              <a:rPr lang="en-US" sz="2400" dirty="0">
                <a:solidFill>
                  <a:schemeClr val="accent2">
                    <a:lumMod val="75000"/>
                  </a:schemeClr>
                </a:solidFill>
              </a:rPr>
              <a:t>conduits</a:t>
            </a:r>
            <a:r>
              <a:rPr lang="en-US" sz="2400" b="0" dirty="0">
                <a:solidFill>
                  <a:schemeClr val="accent2">
                    <a:lumMod val="75000"/>
                  </a:schemeClr>
                </a:solidFill>
              </a:rPr>
              <a:t> </a:t>
            </a:r>
            <a:r>
              <a:rPr lang="en-US" sz="2400" b="0" dirty="0"/>
              <a:t>between fiat and cryptocurrencies. </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Currently, AML professionals are presented with two transactional environments, </a:t>
            </a:r>
            <a:r>
              <a:rPr lang="en-US" sz="2400" dirty="0">
                <a:solidFill>
                  <a:schemeClr val="accent2">
                    <a:lumMod val="75000"/>
                  </a:schemeClr>
                </a:solidFill>
              </a:rPr>
              <a:t>Interactive</a:t>
            </a:r>
            <a:r>
              <a:rPr lang="en-US" sz="2400" b="0" dirty="0">
                <a:solidFill>
                  <a:schemeClr val="accent2">
                    <a:lumMod val="75000"/>
                  </a:schemeClr>
                </a:solidFill>
              </a:rPr>
              <a:t> </a:t>
            </a:r>
            <a:r>
              <a:rPr lang="en-US" sz="2400" b="0" dirty="0"/>
              <a:t>and </a:t>
            </a:r>
            <a:r>
              <a:rPr lang="en-US" sz="2400" dirty="0">
                <a:solidFill>
                  <a:schemeClr val="accent2">
                    <a:lumMod val="75000"/>
                  </a:schemeClr>
                </a:solidFill>
              </a:rPr>
              <a:t>Contained</a:t>
            </a:r>
            <a:r>
              <a:rPr lang="en-US" sz="2400" b="0" dirty="0"/>
              <a:t>.</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The main difference between the two environments is the involvement of </a:t>
            </a:r>
            <a:r>
              <a:rPr lang="en-US" sz="2400" dirty="0">
                <a:solidFill>
                  <a:schemeClr val="accent2">
                    <a:lumMod val="75000"/>
                  </a:schemeClr>
                </a:solidFill>
              </a:rPr>
              <a:t>identifiable institutional parties </a:t>
            </a:r>
            <a:r>
              <a:rPr lang="en-US" sz="2400" b="0" dirty="0"/>
              <a:t>(i.e. banks, exchanges, etc.) </a:t>
            </a:r>
          </a:p>
          <a:p>
            <a:endParaRPr lang="en-CA" dirty="0"/>
          </a:p>
        </p:txBody>
      </p:sp>
      <p:pic>
        <p:nvPicPr>
          <p:cNvPr id="1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8</a:t>
            </a:fld>
            <a:endParaRPr lang="en-CA"/>
          </a:p>
        </p:txBody>
      </p:sp>
    </p:spTree>
    <p:extLst>
      <p:ext uri="{BB962C8B-B14F-4D97-AF65-F5344CB8AC3E}">
        <p14:creationId xmlns:p14="http://schemas.microsoft.com/office/powerpoint/2010/main" val="217946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5006984"/>
            <a:ext cx="9144000" cy="185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1"/>
          <p:cNvSpPr>
            <a:spLocks noGrp="1"/>
          </p:cNvSpPr>
          <p:nvPr>
            <p:ph type="title"/>
          </p:nvPr>
        </p:nvSpPr>
        <p:spPr/>
        <p:txBody>
          <a:bodyPr/>
          <a:lstStyle/>
          <a:p>
            <a:pPr algn="ctr"/>
            <a:r>
              <a:rPr lang="en-CA" dirty="0" smtClean="0"/>
              <a:t>Interactive environment</a:t>
            </a:r>
            <a:endParaRPr lang="en-CA"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0751" y="3036110"/>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a:endCxn id="8" idx="1"/>
          </p:cNvCxnSpPr>
          <p:nvPr/>
        </p:nvCxnSpPr>
        <p:spPr>
          <a:xfrm>
            <a:off x="1790691" y="3216130"/>
            <a:ext cx="54006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82579" y="2888318"/>
            <a:ext cx="1080120" cy="1015663"/>
          </a:xfrm>
          <a:prstGeom prst="rect">
            <a:avLst/>
          </a:prstGeom>
          <a:noFill/>
        </p:spPr>
        <p:txBody>
          <a:bodyPr wrap="square" rtlCol="0">
            <a:spAutoFit/>
          </a:bodyPr>
          <a:lstStyle/>
          <a:p>
            <a:r>
              <a:rPr lang="en-CA" sz="1200" dirty="0" smtClean="0"/>
              <a:t>Drug purchase by </a:t>
            </a:r>
            <a:r>
              <a:rPr lang="en-CA" sz="1200" b="1" dirty="0" smtClean="0"/>
              <a:t>Suspect 1 </a:t>
            </a:r>
            <a:r>
              <a:rPr lang="en-CA" sz="1200" dirty="0" smtClean="0"/>
              <a:t>paid in bitcoin</a:t>
            </a:r>
            <a:endParaRPr lang="en-CA" sz="1200" dirty="0"/>
          </a:p>
        </p:txBody>
      </p:sp>
      <p:sp>
        <p:nvSpPr>
          <p:cNvPr id="16" name="TextBox 15"/>
          <p:cNvSpPr txBox="1"/>
          <p:nvPr/>
        </p:nvSpPr>
        <p:spPr>
          <a:xfrm>
            <a:off x="2654787" y="2963711"/>
            <a:ext cx="864096" cy="276999"/>
          </a:xfrm>
          <a:prstGeom prst="rect">
            <a:avLst/>
          </a:prstGeom>
          <a:noFill/>
        </p:spPr>
        <p:txBody>
          <a:bodyPr wrap="square" rtlCol="0">
            <a:spAutoFit/>
          </a:bodyPr>
          <a:lstStyle/>
          <a:p>
            <a:r>
              <a:rPr lang="en-CA" sz="1200" b="1" dirty="0" smtClean="0">
                <a:solidFill>
                  <a:schemeClr val="accent3">
                    <a:lumMod val="75000"/>
                  </a:schemeClr>
                </a:solidFill>
              </a:rPr>
              <a:t>Wallet ‘A’</a:t>
            </a:r>
            <a:endParaRPr lang="en-CA" sz="1200" b="1" dirty="0">
              <a:solidFill>
                <a:schemeClr val="accent3">
                  <a:lumMod val="75000"/>
                </a:schemeClr>
              </a:solidFill>
            </a:endParaRP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595" y="3668874"/>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a:stCxn id="8" idx="3"/>
          </p:cNvCxnSpPr>
          <p:nvPr/>
        </p:nvCxnSpPr>
        <p:spPr>
          <a:xfrm>
            <a:off x="2690791" y="3216130"/>
            <a:ext cx="521804" cy="60446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80547" y="4043831"/>
            <a:ext cx="999238" cy="646331"/>
          </a:xfrm>
          <a:prstGeom prst="rect">
            <a:avLst/>
          </a:prstGeom>
          <a:noFill/>
        </p:spPr>
        <p:txBody>
          <a:bodyPr wrap="square" rtlCol="0">
            <a:spAutoFit/>
          </a:bodyPr>
          <a:lstStyle/>
          <a:p>
            <a:r>
              <a:rPr lang="en-CA" sz="1200" b="1" dirty="0" smtClean="0">
                <a:solidFill>
                  <a:schemeClr val="accent3">
                    <a:lumMod val="75000"/>
                  </a:schemeClr>
                </a:solidFill>
              </a:rPr>
              <a:t>Wallet ‘B’ </a:t>
            </a:r>
            <a:r>
              <a:rPr lang="en-CA" sz="1200" dirty="0" smtClean="0"/>
              <a:t>(Bitcoin Exchange)</a:t>
            </a:r>
            <a:endParaRPr lang="en-CA" sz="1200" dirty="0"/>
          </a:p>
        </p:txBody>
      </p:sp>
      <p:sp>
        <p:nvSpPr>
          <p:cNvPr id="20" name="TextBox 19"/>
          <p:cNvSpPr txBox="1"/>
          <p:nvPr/>
        </p:nvSpPr>
        <p:spPr>
          <a:xfrm>
            <a:off x="3734907" y="3827807"/>
            <a:ext cx="1082009" cy="461665"/>
          </a:xfrm>
          <a:prstGeom prst="rect">
            <a:avLst/>
          </a:prstGeom>
          <a:noFill/>
        </p:spPr>
        <p:txBody>
          <a:bodyPr wrap="square" rtlCol="0">
            <a:spAutoFit/>
          </a:bodyPr>
          <a:lstStyle/>
          <a:p>
            <a:r>
              <a:rPr lang="en-CA" sz="1200" b="1" i="1" dirty="0" smtClean="0"/>
              <a:t>Transfer</a:t>
            </a:r>
            <a:r>
              <a:rPr lang="en-CA" sz="1200" i="1" dirty="0" smtClean="0"/>
              <a:t> to Bank 1 </a:t>
            </a:r>
            <a:endParaRPr lang="en-CA" sz="1200" i="1" dirty="0"/>
          </a:p>
        </p:txBody>
      </p:sp>
      <p:cxnSp>
        <p:nvCxnSpPr>
          <p:cNvPr id="21" name="Straight Arrow Connector 20"/>
          <p:cNvCxnSpPr/>
          <p:nvPr/>
        </p:nvCxnSpPr>
        <p:spPr>
          <a:xfrm>
            <a:off x="3572635" y="3848894"/>
            <a:ext cx="131439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72521" y="3474005"/>
            <a:ext cx="1080120" cy="1015663"/>
          </a:xfrm>
          <a:prstGeom prst="rect">
            <a:avLst/>
          </a:prstGeom>
          <a:noFill/>
        </p:spPr>
        <p:txBody>
          <a:bodyPr wrap="square" rtlCol="0">
            <a:spAutoFit/>
          </a:bodyPr>
          <a:lstStyle/>
          <a:p>
            <a:r>
              <a:rPr lang="en-CA" sz="1200" dirty="0" smtClean="0"/>
              <a:t>Bank 2 Account, owned by Wallet </a:t>
            </a:r>
            <a:r>
              <a:rPr lang="en-CA" sz="1200" dirty="0"/>
              <a:t>‘A Owner</a:t>
            </a:r>
          </a:p>
        </p:txBody>
      </p:sp>
      <p:cxnSp>
        <p:nvCxnSpPr>
          <p:cNvPr id="23" name="Straight Arrow Connector 22"/>
          <p:cNvCxnSpPr/>
          <p:nvPr/>
        </p:nvCxnSpPr>
        <p:spPr>
          <a:xfrm flipV="1">
            <a:off x="5565405" y="3244426"/>
            <a:ext cx="1373858" cy="62286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2579" y="4139459"/>
            <a:ext cx="928924" cy="276999"/>
          </a:xfrm>
          <a:prstGeom prst="rect">
            <a:avLst/>
          </a:prstGeom>
          <a:noFill/>
        </p:spPr>
        <p:txBody>
          <a:bodyPr wrap="square" rtlCol="0">
            <a:spAutoFit/>
          </a:bodyPr>
          <a:lstStyle/>
          <a:p>
            <a:r>
              <a:rPr lang="en-CA" sz="1200" b="1" dirty="0" smtClean="0">
                <a:solidFill>
                  <a:schemeClr val="accent3">
                    <a:lumMod val="75000"/>
                  </a:schemeClr>
                </a:solidFill>
              </a:rPr>
              <a:t>Suspect 2</a:t>
            </a:r>
            <a:endParaRPr lang="en-CA" sz="1200" b="1" dirty="0">
              <a:solidFill>
                <a:schemeClr val="accent3">
                  <a:lumMod val="75000"/>
                </a:schemeClr>
              </a:solidFill>
            </a:endParaRPr>
          </a:p>
        </p:txBody>
      </p:sp>
      <p:cxnSp>
        <p:nvCxnSpPr>
          <p:cNvPr id="25" name="Straight Arrow Connector 24"/>
          <p:cNvCxnSpPr>
            <a:endCxn id="8" idx="1"/>
          </p:cNvCxnSpPr>
          <p:nvPr/>
        </p:nvCxnSpPr>
        <p:spPr>
          <a:xfrm flipV="1">
            <a:off x="1646675" y="3216130"/>
            <a:ext cx="684076" cy="9694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740215" y="1800696"/>
            <a:ext cx="3799597" cy="405857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3">
                  <a:lumMod val="75000"/>
                </a:schemeClr>
              </a:solidFill>
            </a:endParaRPr>
          </a:p>
        </p:txBody>
      </p:sp>
      <p:sp>
        <p:nvSpPr>
          <p:cNvPr id="29" name="TextBox 28"/>
          <p:cNvSpPr txBox="1"/>
          <p:nvPr/>
        </p:nvSpPr>
        <p:spPr>
          <a:xfrm>
            <a:off x="566556" y="4994883"/>
            <a:ext cx="4180014" cy="369332"/>
          </a:xfrm>
          <a:prstGeom prst="rect">
            <a:avLst/>
          </a:prstGeom>
          <a:noFill/>
        </p:spPr>
        <p:txBody>
          <a:bodyPr wrap="square" rtlCol="0">
            <a:spAutoFit/>
          </a:bodyPr>
          <a:lstStyle/>
          <a:p>
            <a:pPr algn="ctr"/>
            <a:r>
              <a:rPr lang="en-CA" b="1" dirty="0" smtClean="0"/>
              <a:t>Cryptocurrency Transfers </a:t>
            </a:r>
            <a:endParaRPr lang="en-CA" b="1" dirty="0"/>
          </a:p>
        </p:txBody>
      </p:sp>
      <p:sp>
        <p:nvSpPr>
          <p:cNvPr id="30" name="Rectangle 29"/>
          <p:cNvSpPr/>
          <p:nvPr/>
        </p:nvSpPr>
        <p:spPr>
          <a:xfrm>
            <a:off x="566555" y="2747687"/>
            <a:ext cx="5179472" cy="26232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p:cNvSpPr txBox="1"/>
          <p:nvPr/>
        </p:nvSpPr>
        <p:spPr>
          <a:xfrm>
            <a:off x="4746570" y="1858180"/>
            <a:ext cx="3809052" cy="369332"/>
          </a:xfrm>
          <a:prstGeom prst="rect">
            <a:avLst/>
          </a:prstGeom>
          <a:noFill/>
        </p:spPr>
        <p:txBody>
          <a:bodyPr wrap="square" rtlCol="0">
            <a:spAutoFit/>
          </a:bodyPr>
          <a:lstStyle/>
          <a:p>
            <a:pPr algn="ctr"/>
            <a:r>
              <a:rPr lang="en-CA" b="1" dirty="0" smtClean="0"/>
              <a:t>Traditional Banking Transfers</a:t>
            </a:r>
            <a:endParaRPr lang="en-CA" b="1" dirty="0"/>
          </a:p>
        </p:txBody>
      </p:sp>
      <p:sp>
        <p:nvSpPr>
          <p:cNvPr id="32" name="TextBox 31"/>
          <p:cNvSpPr txBox="1"/>
          <p:nvPr/>
        </p:nvSpPr>
        <p:spPr>
          <a:xfrm rot="20057912">
            <a:off x="5697889" y="3557838"/>
            <a:ext cx="1336288" cy="276999"/>
          </a:xfrm>
          <a:prstGeom prst="rect">
            <a:avLst/>
          </a:prstGeom>
          <a:noFill/>
        </p:spPr>
        <p:txBody>
          <a:bodyPr wrap="square" rtlCol="0">
            <a:spAutoFit/>
          </a:bodyPr>
          <a:lstStyle/>
          <a:p>
            <a:r>
              <a:rPr lang="en-CA" sz="1200" i="1" dirty="0" smtClean="0"/>
              <a:t>Wire Transfer</a:t>
            </a:r>
            <a:endParaRPr lang="en-CA" sz="1200" i="1" dirty="0"/>
          </a:p>
        </p:txBody>
      </p:sp>
      <p:pic>
        <p:nvPicPr>
          <p:cNvPr id="3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212"/>
          <a:stretch/>
        </p:blipFill>
        <p:spPr bwMode="auto">
          <a:xfrm>
            <a:off x="3572635" y="1547799"/>
            <a:ext cx="455662" cy="8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4928745" y="3289854"/>
            <a:ext cx="678370" cy="276999"/>
          </a:xfrm>
          <a:prstGeom prst="rect">
            <a:avLst/>
          </a:prstGeom>
          <a:noFill/>
        </p:spPr>
        <p:txBody>
          <a:bodyPr wrap="square" rtlCol="0">
            <a:spAutoFit/>
          </a:bodyPr>
          <a:lstStyle/>
          <a:p>
            <a:r>
              <a:rPr lang="en-CA" sz="1200" b="1" dirty="0" smtClean="0">
                <a:solidFill>
                  <a:schemeClr val="accent3">
                    <a:lumMod val="75000"/>
                  </a:schemeClr>
                </a:solidFill>
              </a:rPr>
              <a:t>Bank 1</a:t>
            </a:r>
            <a:endParaRPr lang="en-CA" sz="1200" b="1" dirty="0">
              <a:solidFill>
                <a:schemeClr val="accent3">
                  <a:lumMod val="75000"/>
                </a:schemeClr>
              </a:solidFill>
            </a:endParaRPr>
          </a:p>
        </p:txBody>
      </p:sp>
      <p:sp>
        <p:nvSpPr>
          <p:cNvPr id="35" name="TextBox 34"/>
          <p:cNvSpPr txBox="1"/>
          <p:nvPr/>
        </p:nvSpPr>
        <p:spPr>
          <a:xfrm>
            <a:off x="6905078" y="2577424"/>
            <a:ext cx="682257" cy="276999"/>
          </a:xfrm>
          <a:prstGeom prst="rect">
            <a:avLst/>
          </a:prstGeom>
          <a:noFill/>
        </p:spPr>
        <p:txBody>
          <a:bodyPr wrap="square" rtlCol="0">
            <a:spAutoFit/>
          </a:bodyPr>
          <a:lstStyle/>
          <a:p>
            <a:r>
              <a:rPr lang="en-CA" sz="1200" b="1" dirty="0" smtClean="0">
                <a:solidFill>
                  <a:schemeClr val="accent3">
                    <a:lumMod val="75000"/>
                  </a:schemeClr>
                </a:solidFill>
              </a:rPr>
              <a:t>Bank </a:t>
            </a:r>
            <a:r>
              <a:rPr lang="en-CA" sz="1200" b="1" dirty="0">
                <a:solidFill>
                  <a:schemeClr val="accent3">
                    <a:lumMod val="75000"/>
                  </a:schemeClr>
                </a:solidFill>
              </a:rPr>
              <a:t>2</a:t>
            </a:r>
          </a:p>
        </p:txBody>
      </p:sp>
      <p:cxnSp>
        <p:nvCxnSpPr>
          <p:cNvPr id="36" name="Straight Connector 35"/>
          <p:cNvCxnSpPr>
            <a:stCxn id="8" idx="0"/>
            <a:endCxn id="33" idx="1"/>
          </p:cNvCxnSpPr>
          <p:nvPr/>
        </p:nvCxnSpPr>
        <p:spPr>
          <a:xfrm flipV="1">
            <a:off x="2510771" y="1997243"/>
            <a:ext cx="1061864" cy="1038867"/>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3987182" y="2006866"/>
            <a:ext cx="2910966" cy="1172869"/>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566555" y="1235519"/>
            <a:ext cx="2124236" cy="936104"/>
            <a:chOff x="539552" y="5733256"/>
            <a:chExt cx="2124236" cy="936104"/>
          </a:xfrm>
        </p:grpSpPr>
        <p:sp>
          <p:nvSpPr>
            <p:cNvPr id="39" name="TextBox 71"/>
            <p:cNvSpPr txBox="1">
              <a:spLocks noChangeArrowheads="1"/>
            </p:cNvSpPr>
            <p:nvPr/>
          </p:nvSpPr>
          <p:spPr bwMode="auto">
            <a:xfrm>
              <a:off x="1065254" y="6118249"/>
              <a:ext cx="1238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dirty="0" smtClean="0">
                  <a:latin typeface="Arial" pitchFamily="34" charset="0"/>
                </a:rPr>
                <a:t>Value Transfer</a:t>
              </a:r>
            </a:p>
          </p:txBody>
        </p:sp>
        <p:sp>
          <p:nvSpPr>
            <p:cNvPr id="40" name="Rectangle 39"/>
            <p:cNvSpPr/>
            <p:nvPr/>
          </p:nvSpPr>
          <p:spPr>
            <a:xfrm>
              <a:off x="539552" y="5733256"/>
              <a:ext cx="2124236" cy="9361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TextBox 71"/>
            <p:cNvSpPr txBox="1">
              <a:spLocks noChangeArrowheads="1"/>
            </p:cNvSpPr>
            <p:nvPr/>
          </p:nvSpPr>
          <p:spPr bwMode="auto">
            <a:xfrm>
              <a:off x="539552" y="5805264"/>
              <a:ext cx="14640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b="1" u="sng" dirty="0" smtClean="0">
                  <a:latin typeface="Arial" pitchFamily="34" charset="0"/>
                </a:rPr>
                <a:t>Legend</a:t>
              </a:r>
            </a:p>
          </p:txBody>
        </p:sp>
        <p:cxnSp>
          <p:nvCxnSpPr>
            <p:cNvPr id="42" name="Straight Arrow Connector 41"/>
            <p:cNvCxnSpPr/>
            <p:nvPr/>
          </p:nvCxnSpPr>
          <p:spPr bwMode="auto">
            <a:xfrm flipV="1">
              <a:off x="663995" y="6211764"/>
              <a:ext cx="387098" cy="1"/>
            </a:xfrm>
            <a:prstGeom prst="straightConnector1">
              <a:avLst/>
            </a:prstGeom>
            <a:solidFill>
              <a:schemeClr val="accent2"/>
            </a:solidFill>
            <a:ln w="19050" cap="flat" cmpd="sng" algn="ctr">
              <a:solidFill>
                <a:schemeClr val="accent1"/>
              </a:solidFill>
              <a:prstDash val="solid"/>
              <a:round/>
              <a:headEnd type="none" w="med" len="med"/>
              <a:tailEnd type="arrow"/>
            </a:ln>
            <a:effectLst/>
          </p:spPr>
        </p:cxnSp>
        <p:sp>
          <p:nvSpPr>
            <p:cNvPr id="43" name="TextBox 71"/>
            <p:cNvSpPr txBox="1">
              <a:spLocks noChangeArrowheads="1"/>
            </p:cNvSpPr>
            <p:nvPr/>
          </p:nvSpPr>
          <p:spPr bwMode="auto">
            <a:xfrm>
              <a:off x="1065254" y="6351131"/>
              <a:ext cx="15625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spcAft>
                  <a:spcPts val="300"/>
                </a:spcAft>
                <a:buClr>
                  <a:srgbClr val="0079C1"/>
                </a:buClr>
                <a:buFont typeface="Wingdings" pitchFamily="2" charset="2"/>
                <a:buChar char="Ø"/>
                <a:defRPr sz="2000">
                  <a:solidFill>
                    <a:schemeClr val="tx1"/>
                  </a:solidFill>
                  <a:latin typeface="Dax-Regular" pitchFamily="18" charset="0"/>
                </a:defRPr>
              </a:lvl1pPr>
              <a:lvl2pPr marL="742950" indent="-285750" eaLnBrk="0" hangingPunct="0">
                <a:spcBef>
                  <a:spcPts val="300"/>
                </a:spcBef>
                <a:spcAft>
                  <a:spcPts val="300"/>
                </a:spcAft>
                <a:buClr>
                  <a:srgbClr val="0079C1"/>
                </a:buClr>
                <a:buFont typeface="Arial" pitchFamily="34" charset="0"/>
                <a:buChar char="•"/>
                <a:defRPr>
                  <a:solidFill>
                    <a:schemeClr val="tx1"/>
                  </a:solidFill>
                  <a:latin typeface="Dax-Regular" pitchFamily="18" charset="0"/>
                </a:defRPr>
              </a:lvl2pPr>
              <a:lvl3pPr marL="1143000" indent="-228600" eaLnBrk="0" hangingPunct="0">
                <a:spcBef>
                  <a:spcPts val="300"/>
                </a:spcBef>
                <a:spcAft>
                  <a:spcPts val="300"/>
                </a:spcAft>
                <a:buClr>
                  <a:srgbClr val="0079C1"/>
                </a:buClr>
                <a:buFont typeface="Courier New" pitchFamily="49" charset="0"/>
                <a:buChar char="o"/>
                <a:defRPr sz="1600">
                  <a:solidFill>
                    <a:schemeClr val="tx1"/>
                  </a:solidFill>
                  <a:latin typeface="Dax-Regular" pitchFamily="18" charset="0"/>
                </a:defRPr>
              </a:lvl3pPr>
              <a:lvl4pPr marL="1600200" indent="-228600" eaLnBrk="0" hangingPunct="0">
                <a:spcBef>
                  <a:spcPts val="300"/>
                </a:spcBef>
                <a:spcAft>
                  <a:spcPts val="300"/>
                </a:spcAft>
                <a:buClr>
                  <a:srgbClr val="0079C1"/>
                </a:buClr>
                <a:buFont typeface="Wingdings" pitchFamily="2" charset="2"/>
                <a:buChar char="§"/>
                <a:defRPr sz="1400">
                  <a:solidFill>
                    <a:schemeClr val="tx1"/>
                  </a:solidFill>
                  <a:latin typeface="Dax-Regular" pitchFamily="18" charset="0"/>
                </a:defRPr>
              </a:lvl4pPr>
              <a:lvl5pPr marL="2057400" indent="-228600" eaLnBrk="0"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5pPr>
              <a:lvl6pPr marL="25146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6pPr>
              <a:lvl7pPr marL="29718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7pPr>
              <a:lvl8pPr marL="34290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8pPr>
              <a:lvl9pPr marL="3886200" indent="-228600" eaLnBrk="0" fontAlgn="base" hangingPunct="0">
                <a:spcBef>
                  <a:spcPts val="300"/>
                </a:spcBef>
                <a:spcAft>
                  <a:spcPts val="300"/>
                </a:spcAft>
                <a:buClr>
                  <a:srgbClr val="0079C1"/>
                </a:buClr>
                <a:buFont typeface="Arial" pitchFamily="34" charset="0"/>
                <a:buChar char="•"/>
                <a:defRPr sz="1300">
                  <a:solidFill>
                    <a:schemeClr val="tx1"/>
                  </a:solidFill>
                  <a:latin typeface="Dax-Regular" pitchFamily="18" charset="0"/>
                </a:defRPr>
              </a:lvl9pPr>
            </a:lstStyle>
            <a:p>
              <a:pPr eaLnBrk="1" hangingPunct="1">
                <a:spcBef>
                  <a:spcPct val="0"/>
                </a:spcBef>
                <a:spcAft>
                  <a:spcPct val="0"/>
                </a:spcAft>
                <a:buClrTx/>
                <a:buFontTx/>
                <a:buNone/>
              </a:pPr>
              <a:r>
                <a:rPr lang="en-CA" altLang="en-US" sz="1200" dirty="0" smtClean="0">
                  <a:latin typeface="Arial" pitchFamily="34" charset="0"/>
                </a:rPr>
                <a:t>Account Ownership</a:t>
              </a:r>
            </a:p>
          </p:txBody>
        </p:sp>
        <p:cxnSp>
          <p:nvCxnSpPr>
            <p:cNvPr id="44" name="Straight Connector 43"/>
            <p:cNvCxnSpPr/>
            <p:nvPr/>
          </p:nvCxnSpPr>
          <p:spPr>
            <a:xfrm>
              <a:off x="683568" y="6453336"/>
              <a:ext cx="360040" cy="0"/>
            </a:xfrm>
            <a:prstGeom prst="line">
              <a:avLst/>
            </a:prstGeom>
            <a:ln w="19050">
              <a:solidFill>
                <a:srgbClr val="B45404"/>
              </a:solidFill>
              <a:prstDash val="dash"/>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1862699" y="3179735"/>
            <a:ext cx="504056" cy="338554"/>
          </a:xfrm>
          <a:prstGeom prst="rect">
            <a:avLst/>
          </a:prstGeom>
          <a:noFill/>
        </p:spPr>
        <p:txBody>
          <a:bodyPr wrap="square" rtlCol="0">
            <a:spAutoFit/>
          </a:bodyPr>
          <a:lstStyle/>
          <a:p>
            <a:r>
              <a:rPr lang="en-CA" sz="1600" dirty="0" smtClean="0"/>
              <a:t>1.</a:t>
            </a:r>
            <a:endParaRPr lang="en-CA" sz="1600" dirty="0"/>
          </a:p>
        </p:txBody>
      </p:sp>
      <p:sp>
        <p:nvSpPr>
          <p:cNvPr id="46" name="TextBox 45"/>
          <p:cNvSpPr txBox="1"/>
          <p:nvPr/>
        </p:nvSpPr>
        <p:spPr>
          <a:xfrm>
            <a:off x="2833123" y="3228299"/>
            <a:ext cx="504056" cy="338554"/>
          </a:xfrm>
          <a:prstGeom prst="rect">
            <a:avLst/>
          </a:prstGeom>
          <a:noFill/>
        </p:spPr>
        <p:txBody>
          <a:bodyPr wrap="square" rtlCol="0">
            <a:spAutoFit/>
          </a:bodyPr>
          <a:lstStyle/>
          <a:p>
            <a:r>
              <a:rPr lang="en-CA" sz="1600" dirty="0"/>
              <a:t>2</a:t>
            </a:r>
            <a:r>
              <a:rPr lang="en-CA" sz="1600" dirty="0" smtClean="0"/>
              <a:t>.</a:t>
            </a:r>
            <a:endParaRPr lang="en-CA" sz="1600" dirty="0"/>
          </a:p>
        </p:txBody>
      </p:sp>
      <p:sp>
        <p:nvSpPr>
          <p:cNvPr id="47" name="TextBox 46"/>
          <p:cNvSpPr txBox="1"/>
          <p:nvPr/>
        </p:nvSpPr>
        <p:spPr>
          <a:xfrm>
            <a:off x="3977806" y="3531600"/>
            <a:ext cx="504056" cy="338554"/>
          </a:xfrm>
          <a:prstGeom prst="rect">
            <a:avLst/>
          </a:prstGeom>
          <a:noFill/>
        </p:spPr>
        <p:txBody>
          <a:bodyPr wrap="square" rtlCol="0">
            <a:spAutoFit/>
          </a:bodyPr>
          <a:lstStyle/>
          <a:p>
            <a:r>
              <a:rPr lang="en-CA" sz="1600" dirty="0" smtClean="0"/>
              <a:t>3.</a:t>
            </a:r>
            <a:endParaRPr lang="en-CA" sz="1600" dirty="0"/>
          </a:p>
        </p:txBody>
      </p:sp>
      <p:sp>
        <p:nvSpPr>
          <p:cNvPr id="48" name="TextBox 47"/>
          <p:cNvSpPr txBox="1"/>
          <p:nvPr/>
        </p:nvSpPr>
        <p:spPr>
          <a:xfrm>
            <a:off x="5861977" y="3259076"/>
            <a:ext cx="504056" cy="338554"/>
          </a:xfrm>
          <a:prstGeom prst="rect">
            <a:avLst/>
          </a:prstGeom>
          <a:noFill/>
        </p:spPr>
        <p:txBody>
          <a:bodyPr wrap="square" rtlCol="0">
            <a:spAutoFit/>
          </a:bodyPr>
          <a:lstStyle/>
          <a:p>
            <a:r>
              <a:rPr lang="en-CA" sz="1600" dirty="0" smtClean="0"/>
              <a:t>4.</a:t>
            </a:r>
            <a:endParaRPr lang="en-CA" sz="1600" dirty="0"/>
          </a:p>
        </p:txBody>
      </p:sp>
      <p:sp>
        <p:nvSpPr>
          <p:cNvPr id="49" name="TextBox 48"/>
          <p:cNvSpPr txBox="1"/>
          <p:nvPr/>
        </p:nvSpPr>
        <p:spPr>
          <a:xfrm>
            <a:off x="3288342" y="1270800"/>
            <a:ext cx="1106995" cy="276999"/>
          </a:xfrm>
          <a:prstGeom prst="rect">
            <a:avLst/>
          </a:prstGeom>
          <a:noFill/>
        </p:spPr>
        <p:txBody>
          <a:bodyPr wrap="square" rtlCol="0">
            <a:spAutoFit/>
          </a:bodyPr>
          <a:lstStyle/>
          <a:p>
            <a:r>
              <a:rPr lang="en-CA" sz="1200" b="1" dirty="0" smtClean="0"/>
              <a:t> Drug Dealer </a:t>
            </a:r>
            <a:endParaRPr lang="en-CA" sz="1200" b="1" dirty="0"/>
          </a:p>
        </p:txBody>
      </p:sp>
      <p:pic>
        <p:nvPicPr>
          <p:cNvPr id="50" name="Picture 5" descr="H:\WINDOWS\system\My documents\Projects\AMLOC Presentation Carlo\Ban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743" y="3551352"/>
            <a:ext cx="636662" cy="64273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H:\WINDOWS\system\My documents\Projects\AMLOC Presentation Carlo\Ban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260" y="2843935"/>
            <a:ext cx="636662" cy="64273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6800" t="63200" r="6625" b="9333"/>
          <a:stretch/>
        </p:blipFill>
        <p:spPr bwMode="auto">
          <a:xfrm>
            <a:off x="-848589" y="6084295"/>
            <a:ext cx="9336024"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2850" t="63200" r="6625" b="9333"/>
          <a:stretch/>
        </p:blipFill>
        <p:spPr bwMode="auto">
          <a:xfrm>
            <a:off x="5485909" y="6090841"/>
            <a:ext cx="3721606" cy="188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Slide Number Placeholder 3"/>
          <p:cNvSpPr txBox="1">
            <a:spLocks/>
          </p:cNvSpPr>
          <p:nvPr/>
        </p:nvSpPr>
        <p:spPr>
          <a:xfrm>
            <a:off x="8401038" y="625645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4AD779-E166-47BB-AE02-3F2031509FE9}" type="slidenum">
              <a:rPr lang="en-CA" smtClean="0"/>
              <a:pPr/>
              <a:t>9</a:t>
            </a:fld>
            <a:endParaRPr lang="en-CA"/>
          </a:p>
        </p:txBody>
      </p:sp>
    </p:spTree>
    <p:extLst>
      <p:ext uri="{BB962C8B-B14F-4D97-AF65-F5344CB8AC3E}">
        <p14:creationId xmlns:p14="http://schemas.microsoft.com/office/powerpoint/2010/main" val="11895518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CAML_V1-1">
  <a:themeElements>
    <a:clrScheme name="Custom 20">
      <a:dk1>
        <a:sysClr val="windowText" lastClr="000000"/>
      </a:dk1>
      <a:lt1>
        <a:sysClr val="window" lastClr="FFFFFF"/>
      </a:lt1>
      <a:dk2>
        <a:srgbClr val="1F497D"/>
      </a:dk2>
      <a:lt2>
        <a:srgbClr val="EEECE1"/>
      </a:lt2>
      <a:accent1>
        <a:srgbClr val="28476D"/>
      </a:accent1>
      <a:accent2>
        <a:srgbClr val="95B3D7"/>
      </a:accent2>
      <a:accent3>
        <a:srgbClr val="7A9FCC"/>
      </a:accent3>
      <a:accent4>
        <a:srgbClr val="366092"/>
      </a:accent4>
      <a:accent5>
        <a:srgbClr val="366092"/>
      </a:accent5>
      <a:accent6>
        <a:srgbClr val="36609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BCAML_V1-1</Template>
  <TotalTime>10</TotalTime>
  <Words>1026</Words>
  <Application>Microsoft Office PowerPoint</Application>
  <PresentationFormat>On-screen Show (4:3)</PresentationFormat>
  <Paragraphs>170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BCAML_V1-1</vt:lpstr>
      <vt:lpstr>money laundering    and Blockchain  Blockchain Technology Conference for finance, accounting and auditing professionals   UWCISA St. Andrews Conference Centre, Toronto 30th Sept, 2016</vt:lpstr>
      <vt:lpstr>PowerPoint Presentation</vt:lpstr>
      <vt:lpstr>Disclaimer</vt:lpstr>
      <vt:lpstr>Introduction</vt:lpstr>
      <vt:lpstr>Money Laundering 101</vt:lpstr>
      <vt:lpstr>Money Laundering in bitcoin –  Reverse smurfing</vt:lpstr>
      <vt:lpstr>Aml compliance</vt:lpstr>
      <vt:lpstr>Transactional Environments</vt:lpstr>
      <vt:lpstr>Interactive environment</vt:lpstr>
      <vt:lpstr>Contained environment</vt:lpstr>
      <vt:lpstr>Peer2peer exchanges</vt:lpstr>
      <vt:lpstr>Cryptocurrency ATMs and Cash</vt:lpstr>
      <vt:lpstr>Example (‘A’ buying a gun From ‘b’</vt:lpstr>
      <vt:lpstr>Identifying bad actors</vt:lpstr>
      <vt:lpstr>Identifying bad actors - indicators</vt:lpstr>
      <vt:lpstr>Education and Collaboration</vt:lpstr>
      <vt:lpstr>PowerPoint Presentation</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laundering    and Blockchain  Blockchain Technology Conference for finance, accounting and auditing professionals   UWCISA St. Andrews Conference Centre, Toronto 30th Sept, 2016</dc:title>
  <dc:creator>Warrack, Peter</dc:creator>
  <cp:lastModifiedBy>Warrack, Peter</cp:lastModifiedBy>
  <cp:revision>2</cp:revision>
  <cp:lastPrinted>2016-07-19T22:44:33Z</cp:lastPrinted>
  <dcterms:created xsi:type="dcterms:W3CDTF">2016-09-28T13:31:50Z</dcterms:created>
  <dcterms:modified xsi:type="dcterms:W3CDTF">2016-09-28T13:42:22Z</dcterms:modified>
</cp:coreProperties>
</file>